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29"/>
  </p:notesMasterIdLst>
  <p:sldIdLst>
    <p:sldId id="267" r:id="rId5"/>
    <p:sldId id="291" r:id="rId6"/>
    <p:sldId id="292" r:id="rId7"/>
    <p:sldId id="296" r:id="rId8"/>
    <p:sldId id="293" r:id="rId9"/>
    <p:sldId id="288" r:id="rId10"/>
    <p:sldId id="289" r:id="rId11"/>
    <p:sldId id="290" r:id="rId12"/>
    <p:sldId id="284" r:id="rId13"/>
    <p:sldId id="269" r:id="rId14"/>
    <p:sldId id="271" r:id="rId15"/>
    <p:sldId id="272" r:id="rId16"/>
    <p:sldId id="295" r:id="rId17"/>
    <p:sldId id="274" r:id="rId18"/>
    <p:sldId id="273" r:id="rId19"/>
    <p:sldId id="275" r:id="rId20"/>
    <p:sldId id="276" r:id="rId21"/>
    <p:sldId id="297" r:id="rId22"/>
    <p:sldId id="277" r:id="rId23"/>
    <p:sldId id="279" r:id="rId24"/>
    <p:sldId id="281" r:id="rId25"/>
    <p:sldId id="282" r:id="rId26"/>
    <p:sldId id="283" r:id="rId27"/>
    <p:sldId id="280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CC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1426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9C7BE7-92B0-D549-B06C-639644F791DC}" type="datetimeFigureOut">
              <a:rPr lang="en-US" smtClean="0"/>
              <a:t>6/8/2016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755B9-17E9-944C-A7D3-6A6BFB16C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35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No Model </a:t>
            </a:r>
            <a:r>
              <a:rPr lang="en-US" b="1" dirty="0" err="1" smtClean="0"/>
              <a:t>Error</a:t>
            </a:r>
            <a:r>
              <a:rPr lang="en-US" b="1" dirty="0" err="1" smtClean="0">
                <a:sym typeface="Wingdings"/>
              </a:rPr>
              <a:t>Exact</a:t>
            </a:r>
            <a:r>
              <a:rPr lang="en-US" b="1" dirty="0" smtClean="0">
                <a:sym typeface="Wingdings"/>
              </a:rPr>
              <a:t>!Joke with the dinosaur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987A07-4D0D-5F45-8FE9-7A285DC4977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Tx/>
              <a:buAutoNum type="arabicPeriod"/>
              <a:defRPr/>
            </a:pPr>
            <a:r>
              <a:rPr lang="en-US" dirty="0" smtClean="0"/>
              <a:t>Note the difference with Bayesian learning </a:t>
            </a:r>
          </a:p>
          <a:p>
            <a:pPr marL="228600" indent="-228600">
              <a:buFontTx/>
              <a:buAutoNum type="arabicPeriod"/>
              <a:defRPr/>
            </a:pPr>
            <a:r>
              <a:rPr lang="en-US" dirty="0" err="1" smtClean="0"/>
              <a:t>Straightforwadly</a:t>
            </a:r>
            <a:r>
              <a:rPr lang="en-US" dirty="0" smtClean="0"/>
              <a:t> generalizable for cases when </a:t>
            </a:r>
            <a:r>
              <a:rPr lang="en-US" dirty="0" err="1" smtClean="0"/>
              <a:t>θ</a:t>
            </a:r>
            <a:r>
              <a:rPr lang="en-US" dirty="0" smtClean="0"/>
              <a:t> and </a:t>
            </a:r>
            <a:r>
              <a:rPr lang="en-US" dirty="0" err="1" smtClean="0"/>
              <a:t>γ</a:t>
            </a:r>
            <a:r>
              <a:rPr lang="en-US" dirty="0" smtClean="0"/>
              <a:t> are functions of more then one argument</a:t>
            </a:r>
          </a:p>
          <a:p>
            <a:pPr>
              <a:defRPr/>
            </a:pPr>
            <a:r>
              <a:rPr lang="en-US" dirty="0" smtClean="0"/>
              <a:t>2. Nice link to graph-theory </a:t>
            </a:r>
            <a:r>
              <a:rPr lang="en-US" dirty="0" smtClean="0">
                <a:sym typeface="Wingdings"/>
              </a:rPr>
              <a:t> not enough time  ask me later</a:t>
            </a:r>
            <a:endParaRPr lang="en-US" dirty="0"/>
          </a:p>
        </p:txBody>
      </p:sp>
      <p:sp>
        <p:nvSpPr>
          <p:cNvPr id="665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749A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rgbClr val="00749A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rgbClr val="00749A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rgbClr val="00749A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rgbClr val="00749A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749A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749A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749A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749A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38AAC43-530B-044E-BA90-4025AF266944}" type="slidenum">
              <a:rPr lang="en-US" sz="1200">
                <a:solidFill>
                  <a:schemeClr val="tx1"/>
                </a:solidFill>
              </a:rPr>
              <a:pPr eaLnBrk="1" hangingPunct="1"/>
              <a:t>13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917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A882C-16CF-584B-863D-AF8263AFC6F5}" type="datetimeFigureOut">
              <a:rPr lang="en-US" smtClean="0"/>
              <a:t>6/8/2016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875A5-DE1D-E349-B6A1-8CEF6093A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003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A882C-16CF-584B-863D-AF8263AFC6F5}" type="datetimeFigureOut">
              <a:rPr lang="en-US" smtClean="0"/>
              <a:t>6/8/2016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875A5-DE1D-E349-B6A1-8CEF6093A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805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A882C-16CF-584B-863D-AF8263AFC6F5}" type="datetimeFigureOut">
              <a:rPr lang="en-US" smtClean="0"/>
              <a:t>6/8/2016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875A5-DE1D-E349-B6A1-8CEF6093A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418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145295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de-DE">
                <a:solidFill>
                  <a:srgbClr val="FFFFFF"/>
                </a:solidFill>
              </a:rPr>
              <a:t>Berlin, den </a:t>
            </a:r>
            <a:fld id="{80541A1E-AAD2-BF49-B992-9CD4A0DA4717}" type="datetime1">
              <a:rPr lang="de-DE">
                <a:solidFill>
                  <a:srgbClr val="FFFFFF"/>
                </a:solidFill>
              </a:rPr>
              <a:pPr>
                <a:defRPr/>
              </a:pPr>
              <a:t>08.06.2016</a:t>
            </a:fld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835149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de-DE">
                <a:solidFill>
                  <a:srgbClr val="FFFFFF"/>
                </a:solidFill>
              </a:rPr>
              <a:t>Berlin, den </a:t>
            </a:r>
            <a:fld id="{6FFE4593-838F-5841-B19F-222023181260}" type="datetime1">
              <a:rPr lang="de-DE">
                <a:solidFill>
                  <a:srgbClr val="FFFFFF"/>
                </a:solidFill>
              </a:rPr>
              <a:pPr>
                <a:defRPr/>
              </a:pPr>
              <a:t>08.06.2016</a:t>
            </a:fld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130489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de-DE">
                <a:solidFill>
                  <a:srgbClr val="FFFFFF"/>
                </a:solidFill>
              </a:rPr>
              <a:t>Berlin, den </a:t>
            </a:r>
            <a:fld id="{4B661AD8-BBC6-DA41-9B33-1DA059AB9077}" type="datetime1">
              <a:rPr lang="de-DE">
                <a:solidFill>
                  <a:srgbClr val="FFFFFF"/>
                </a:solidFill>
              </a:rPr>
              <a:pPr>
                <a:defRPr/>
              </a:pPr>
              <a:t>08.06.2016</a:t>
            </a:fld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1671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35150" y="4005263"/>
            <a:ext cx="2820988" cy="719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8538" y="4005263"/>
            <a:ext cx="2820987" cy="719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de-DE">
                <a:solidFill>
                  <a:srgbClr val="FFFFFF"/>
                </a:solidFill>
              </a:rPr>
              <a:t>Berlin, den </a:t>
            </a:r>
            <a:fld id="{BEDC66E2-B826-8D49-8702-2664DF549B39}" type="datetime1">
              <a:rPr lang="de-DE">
                <a:solidFill>
                  <a:srgbClr val="FFFFFF"/>
                </a:solidFill>
              </a:rPr>
              <a:pPr>
                <a:defRPr/>
              </a:pPr>
              <a:t>08.06.2016</a:t>
            </a:fld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524095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de-DE">
                <a:solidFill>
                  <a:srgbClr val="FFFFFF"/>
                </a:solidFill>
              </a:rPr>
              <a:t>Berlin, den </a:t>
            </a:r>
            <a:fld id="{2C0B79D9-A712-3642-A8A7-237147295761}" type="datetime1">
              <a:rPr lang="de-DE">
                <a:solidFill>
                  <a:srgbClr val="FFFFFF"/>
                </a:solidFill>
              </a:rPr>
              <a:pPr>
                <a:defRPr/>
              </a:pPr>
              <a:t>08.06.2016</a:t>
            </a:fld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885703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de-DE">
                <a:solidFill>
                  <a:srgbClr val="FFFFFF"/>
                </a:solidFill>
              </a:rPr>
              <a:t>Berlin, den </a:t>
            </a:r>
            <a:fld id="{A507D983-F758-834A-B967-19B22CB101CC}" type="datetime1">
              <a:rPr lang="de-DE">
                <a:solidFill>
                  <a:srgbClr val="FFFFFF"/>
                </a:solidFill>
              </a:rPr>
              <a:pPr>
                <a:defRPr/>
              </a:pPr>
              <a:t>08.06.2016</a:t>
            </a:fld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712469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de-DE">
                <a:solidFill>
                  <a:srgbClr val="FFFFFF"/>
                </a:solidFill>
              </a:rPr>
              <a:t>Berlin, den </a:t>
            </a:r>
            <a:fld id="{8AB57DFD-A813-CD4C-A892-4498D4D3C439}" type="datetime1">
              <a:rPr lang="de-DE">
                <a:solidFill>
                  <a:srgbClr val="FFFFFF"/>
                </a:solidFill>
              </a:rPr>
              <a:pPr>
                <a:defRPr/>
              </a:pPr>
              <a:t>08.06.2016</a:t>
            </a:fld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04167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A882C-16CF-584B-863D-AF8263AFC6F5}" type="datetimeFigureOut">
              <a:rPr lang="en-US" smtClean="0"/>
              <a:t>6/8/2016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875A5-DE1D-E349-B6A1-8CEF6093A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9778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de-DE">
                <a:solidFill>
                  <a:srgbClr val="FFFFFF"/>
                </a:solidFill>
              </a:rPr>
              <a:t>Berlin, den </a:t>
            </a:r>
            <a:fld id="{531A51BB-5107-4149-B1A2-B29ED301EAF2}" type="datetime1">
              <a:rPr lang="de-DE">
                <a:solidFill>
                  <a:srgbClr val="FFFFFF"/>
                </a:solidFill>
              </a:rPr>
              <a:pPr>
                <a:defRPr/>
              </a:pPr>
              <a:t>08.06.2016</a:t>
            </a:fld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34119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de-DE">
                <a:solidFill>
                  <a:srgbClr val="FFFFFF"/>
                </a:solidFill>
              </a:rPr>
              <a:t>Berlin, den </a:t>
            </a:r>
            <a:fld id="{8FE5ABCA-805A-9D4A-BC65-3B9AF524C904}" type="datetime1">
              <a:rPr lang="de-DE">
                <a:solidFill>
                  <a:srgbClr val="FFFFFF"/>
                </a:solidFill>
              </a:rPr>
              <a:pPr>
                <a:defRPr/>
              </a:pPr>
              <a:t>08.06.2016</a:t>
            </a:fld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944012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de-DE">
                <a:solidFill>
                  <a:srgbClr val="FFFFFF"/>
                </a:solidFill>
              </a:rPr>
              <a:t>Berlin, den </a:t>
            </a:r>
            <a:fld id="{6878AF79-913F-9B40-87C4-9F1C1DCA2C5B}" type="datetime1">
              <a:rPr lang="de-DE">
                <a:solidFill>
                  <a:srgbClr val="FFFFFF"/>
                </a:solidFill>
              </a:rPr>
              <a:pPr>
                <a:defRPr/>
              </a:pPr>
              <a:t>08.06.2016</a:t>
            </a:fld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341142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81725" y="2997200"/>
            <a:ext cx="1447800" cy="1727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35150" y="2997200"/>
            <a:ext cx="4194175" cy="1727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de-DE">
                <a:solidFill>
                  <a:srgbClr val="FFFFFF"/>
                </a:solidFill>
              </a:rPr>
              <a:t>Berlin, den </a:t>
            </a:r>
            <a:fld id="{46D5F8A8-F548-AE42-97A7-8FBD0DCC38D5}" type="datetime1">
              <a:rPr lang="de-DE">
                <a:solidFill>
                  <a:srgbClr val="FFFFFF"/>
                </a:solidFill>
              </a:rPr>
              <a:pPr>
                <a:defRPr/>
              </a:pPr>
              <a:t>08.06.2016</a:t>
            </a:fld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683224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 smtClean="0"/>
              <a:t>Klepnutím lze upravit styl předlohy podnadpisů.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52BCE-1D0F-48A5-AFFD-EF92B94E9BDF}" type="datetimeFigureOut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8. 6. 2016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878EC-5EBF-4A39-B0FB-72CE1EF9B169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6550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52BCE-1D0F-48A5-AFFD-EF92B94E9BDF}" type="datetimeFigureOut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8. 6. 2016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878EC-5EBF-4A39-B0FB-72CE1EF9B169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5449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52BCE-1D0F-48A5-AFFD-EF92B94E9BDF}" type="datetimeFigureOut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8. 6. 2016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878EC-5EBF-4A39-B0FB-72CE1EF9B169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6774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52BCE-1D0F-48A5-AFFD-EF92B94E9BDF}" type="datetimeFigureOut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8. 6. 2016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878EC-5EBF-4A39-B0FB-72CE1EF9B169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8427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52BCE-1D0F-48A5-AFFD-EF92B94E9BDF}" type="datetimeFigureOut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8. 6. 2016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878EC-5EBF-4A39-B0FB-72CE1EF9B169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3640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52BCE-1D0F-48A5-AFFD-EF92B94E9BDF}" type="datetimeFigureOut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8. 6. 2016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878EC-5EBF-4A39-B0FB-72CE1EF9B169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467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A882C-16CF-584B-863D-AF8263AFC6F5}" type="datetimeFigureOut">
              <a:rPr lang="en-US" smtClean="0"/>
              <a:t>6/8/2016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875A5-DE1D-E349-B6A1-8CEF6093A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429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52BCE-1D0F-48A5-AFFD-EF92B94E9BDF}" type="datetimeFigureOut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8. 6. 2016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878EC-5EBF-4A39-B0FB-72CE1EF9B169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6322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52BCE-1D0F-48A5-AFFD-EF92B94E9BDF}" type="datetimeFigureOut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8. 6. 2016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878EC-5EBF-4A39-B0FB-72CE1EF9B169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5449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52BCE-1D0F-48A5-AFFD-EF92B94E9BDF}" type="datetimeFigureOut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8. 6. 2016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878EC-5EBF-4A39-B0FB-72CE1EF9B169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0269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52BCE-1D0F-48A5-AFFD-EF92B94E9BDF}" type="datetimeFigureOut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8. 6. 2016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878EC-5EBF-4A39-B0FB-72CE1EF9B169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5806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52BCE-1D0F-48A5-AFFD-EF92B94E9BDF}" type="datetimeFigureOut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8. 6. 2016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878EC-5EBF-4A39-B0FB-72CE1EF9B169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1251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6/8/2016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9411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6/8/2016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0415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6/8/2016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5051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6/8/2016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5325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6/8/2016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869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A882C-16CF-584B-863D-AF8263AFC6F5}" type="datetimeFigureOut">
              <a:rPr lang="en-US" smtClean="0"/>
              <a:t>6/8/2016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875A5-DE1D-E349-B6A1-8CEF6093A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9706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6/8/2016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9101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6/8/2016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80042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6/8/2016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54010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6/8/2016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5018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6/8/2016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56804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6/8/2016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691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A882C-16CF-584B-863D-AF8263AFC6F5}" type="datetimeFigureOut">
              <a:rPr lang="en-US" smtClean="0"/>
              <a:t>6/8/2016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875A5-DE1D-E349-B6A1-8CEF6093A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640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A882C-16CF-584B-863D-AF8263AFC6F5}" type="datetimeFigureOut">
              <a:rPr lang="en-US" smtClean="0"/>
              <a:t>6/8/2016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875A5-DE1D-E349-B6A1-8CEF6093A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588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A882C-16CF-584B-863D-AF8263AFC6F5}" type="datetimeFigureOut">
              <a:rPr lang="en-US" smtClean="0"/>
              <a:t>6/8/2016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875A5-DE1D-E349-B6A1-8CEF6093A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431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A882C-16CF-584B-863D-AF8263AFC6F5}" type="datetimeFigureOut">
              <a:rPr lang="en-US" smtClean="0"/>
              <a:t>6/8/2016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875A5-DE1D-E349-B6A1-8CEF6093A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574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A882C-16CF-584B-863D-AF8263AFC6F5}" type="datetimeFigureOut">
              <a:rPr lang="en-US" smtClean="0"/>
              <a:t>6/8/2016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875A5-DE1D-E349-B6A1-8CEF6093A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643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A882C-16CF-584B-863D-AF8263AFC6F5}" type="datetimeFigureOut">
              <a:rPr lang="en-US" smtClean="0"/>
              <a:t>6/8/2016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4875A5-DE1D-E349-B6A1-8CEF6093A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472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96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CCD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Oval 2"/>
          <p:cNvSpPr>
            <a:spLocks noChangeArrowheads="1"/>
          </p:cNvSpPr>
          <p:nvPr/>
        </p:nvSpPr>
        <p:spPr bwMode="auto">
          <a:xfrm>
            <a:off x="-2700338" y="-458788"/>
            <a:ext cx="6264276" cy="6264276"/>
          </a:xfrm>
          <a:prstGeom prst="ellipse">
            <a:avLst/>
          </a:prstGeom>
          <a:solidFill>
            <a:srgbClr val="DCAE1A">
              <a:alpha val="63136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20000"/>
              </a:spcBef>
              <a:spcAft>
                <a:spcPct val="0"/>
              </a:spcAft>
            </a:pPr>
            <a:endParaRPr lang="en-US">
              <a:solidFill>
                <a:srgbClr val="00749A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508625" y="5857875"/>
            <a:ext cx="2087563" cy="52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0115" tIns="40058" rIns="80115" bIns="40058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solidFill>
                  <a:schemeClr val="bg1"/>
                </a:solidFill>
                <a:latin typeface="Trebuchet MS" charset="0"/>
                <a:ea typeface="+mn-ea"/>
                <a:cs typeface="+mn-cs"/>
              </a:defRPr>
            </a:lvl1pPr>
          </a:lstStyle>
          <a:p>
            <a:pPr defTabSz="914400" fontAlgn="base">
              <a:spcAft>
                <a:spcPct val="0"/>
              </a:spcAft>
              <a:defRPr/>
            </a:pPr>
            <a:r>
              <a:rPr lang="de-DE">
                <a:solidFill>
                  <a:srgbClr val="FFFFFF"/>
                </a:solidFill>
              </a:rPr>
              <a:t>USI Lugano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835150" y="2997200"/>
            <a:ext cx="5794375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0165" tIns="40083" rIns="80165" bIns="4008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Titelmasterformat durch Klicken bearbeiten</a:t>
            </a:r>
          </a:p>
        </p:txBody>
      </p:sp>
      <p:sp>
        <p:nvSpPr>
          <p:cNvPr id="1029" name="Oval 5"/>
          <p:cNvSpPr>
            <a:spLocks noChangeArrowheads="1"/>
          </p:cNvSpPr>
          <p:nvPr/>
        </p:nvSpPr>
        <p:spPr bwMode="auto">
          <a:xfrm>
            <a:off x="7524750" y="5229225"/>
            <a:ext cx="3168650" cy="316865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20000"/>
              </a:spcBef>
              <a:spcAft>
                <a:spcPct val="0"/>
              </a:spcAft>
            </a:pPr>
            <a:endParaRPr lang="en-US">
              <a:solidFill>
                <a:srgbClr val="00749A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0" name="Oval 6"/>
          <p:cNvSpPr>
            <a:spLocks noChangeArrowheads="1"/>
          </p:cNvSpPr>
          <p:nvPr/>
        </p:nvSpPr>
        <p:spPr bwMode="auto">
          <a:xfrm>
            <a:off x="7974013" y="5678488"/>
            <a:ext cx="2271712" cy="2271712"/>
          </a:xfrm>
          <a:prstGeom prst="ellipse">
            <a:avLst/>
          </a:prstGeom>
          <a:solidFill>
            <a:srgbClr val="DCAE1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20000"/>
              </a:spcBef>
              <a:spcAft>
                <a:spcPct val="0"/>
              </a:spcAft>
            </a:pPr>
            <a:endParaRPr lang="en-US">
              <a:solidFill>
                <a:srgbClr val="00749A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35150" y="4005263"/>
            <a:ext cx="579437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0165" tIns="40083" rIns="80165" bIns="400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Untertitelmasterformate durch Klicken bearbeiten</a:t>
            </a:r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74613" y="5857875"/>
            <a:ext cx="104933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28" tIns="45715" rIns="91428" bIns="45715">
            <a:spAutoFit/>
          </a:bodyPr>
          <a:lstStyle>
            <a:lvl1pPr defTabSz="801688" eaLnBrk="0" hangingPunct="0">
              <a:defRPr sz="2400">
                <a:solidFill>
                  <a:srgbClr val="00749A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801688" eaLnBrk="0" hangingPunct="0">
              <a:defRPr sz="2400">
                <a:solidFill>
                  <a:srgbClr val="00749A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rgbClr val="00749A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rgbClr val="00749A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rgbClr val="00749A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749A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749A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749A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749A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de-DE" sz="1200" smtClean="0">
                <a:solidFill>
                  <a:srgbClr val="FFFFFF"/>
                </a:solidFill>
                <a:latin typeface="Trebuchet MS" charset="0"/>
              </a:rPr>
              <a:t>Illia Horenko</a:t>
            </a:r>
            <a:endParaRPr lang="en-US" sz="1200" smtClean="0">
              <a:solidFill>
                <a:srgbClr val="FFFFFF"/>
              </a:solidFill>
              <a:latin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816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iming>
    <p:tnLst>
      <p:par>
        <p:cTn id="1" dur="indefinite" restart="never" nodeType="tmRoot"/>
      </p:par>
    </p:tnLst>
  </p:timing>
  <p:hf sldNum="0" hdr="0" ftr="0"/>
  <p:txStyles>
    <p:titleStyle>
      <a:lvl1pPr algn="ctr" defTabSz="801688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801688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Trebuchet MS" charset="0"/>
          <a:ea typeface="ＭＳ Ｐゴシック" charset="-128"/>
          <a:cs typeface="ＭＳ Ｐゴシック" charset="-128"/>
        </a:defRPr>
      </a:lvl2pPr>
      <a:lvl3pPr algn="ctr" defTabSz="801688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Trebuchet MS" charset="0"/>
          <a:ea typeface="ＭＳ Ｐゴシック" charset="-128"/>
          <a:cs typeface="ＭＳ Ｐゴシック" charset="-128"/>
        </a:defRPr>
      </a:lvl3pPr>
      <a:lvl4pPr algn="ctr" defTabSz="801688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Trebuchet MS" charset="0"/>
          <a:ea typeface="ＭＳ Ｐゴシック" charset="-128"/>
          <a:cs typeface="ＭＳ Ｐゴシック" charset="-128"/>
        </a:defRPr>
      </a:lvl4pPr>
      <a:lvl5pPr algn="ctr" defTabSz="801688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Trebuchet MS" charset="0"/>
          <a:ea typeface="ＭＳ Ｐゴシック" charset="-128"/>
          <a:cs typeface="ＭＳ Ｐゴシック" charset="-128"/>
        </a:defRPr>
      </a:lvl5pPr>
      <a:lvl6pPr marL="457200" algn="ctr" defTabSz="801688" rtl="0" fontAlgn="base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Trebuchet MS" charset="0"/>
        </a:defRPr>
      </a:lvl6pPr>
      <a:lvl7pPr marL="914400" algn="ctr" defTabSz="801688" rtl="0" fontAlgn="base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Trebuchet MS" charset="0"/>
        </a:defRPr>
      </a:lvl7pPr>
      <a:lvl8pPr marL="1371600" algn="ctr" defTabSz="801688" rtl="0" fontAlgn="base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Trebuchet MS" charset="0"/>
        </a:defRPr>
      </a:lvl8pPr>
      <a:lvl9pPr marL="1828800" algn="ctr" defTabSz="801688" rtl="0" fontAlgn="base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Trebuchet MS" charset="0"/>
        </a:defRPr>
      </a:lvl9pPr>
    </p:titleStyle>
    <p:bodyStyle>
      <a:lvl1pPr marL="300038" indent="-300038" algn="ctr" defTabSz="801688" rtl="0" eaLnBrk="0" fontAlgn="base" hangingPunct="0">
        <a:spcBef>
          <a:spcPct val="20000"/>
        </a:spcBef>
        <a:spcAft>
          <a:spcPct val="0"/>
        </a:spcAft>
        <a:defRPr b="1">
          <a:solidFill>
            <a:schemeClr val="bg1"/>
          </a:solidFill>
          <a:latin typeface="+mn-lt"/>
          <a:ea typeface="ＭＳ Ｐゴシック" charset="-128"/>
          <a:cs typeface="ＭＳ Ｐゴシック" charset="-128"/>
        </a:defRPr>
      </a:lvl1pPr>
      <a:lvl2pPr marL="650875" indent="-250825" algn="r" defTabSz="801688" rtl="0" eaLnBrk="0" fontAlgn="base" hangingPunct="0">
        <a:spcBef>
          <a:spcPct val="20000"/>
        </a:spcBef>
        <a:spcAft>
          <a:spcPct val="0"/>
        </a:spcAft>
        <a:buChar char="–"/>
        <a:defRPr b="1">
          <a:solidFill>
            <a:schemeClr val="bg1"/>
          </a:solidFill>
          <a:latin typeface="+mn-lt"/>
          <a:ea typeface="ＭＳ Ｐゴシック" charset="-128"/>
        </a:defRPr>
      </a:lvl2pPr>
      <a:lvl3pPr marL="1001713" indent="-200025" algn="r" defTabSz="801688" rtl="0" eaLnBrk="0" fontAlgn="base" hangingPunct="0">
        <a:spcBef>
          <a:spcPct val="20000"/>
        </a:spcBef>
        <a:spcAft>
          <a:spcPct val="0"/>
        </a:spcAft>
        <a:buChar char="•"/>
        <a:defRPr b="1">
          <a:solidFill>
            <a:schemeClr val="bg1"/>
          </a:solidFill>
          <a:latin typeface="+mn-lt"/>
          <a:ea typeface="ＭＳ Ｐゴシック" charset="-128"/>
        </a:defRPr>
      </a:lvl3pPr>
      <a:lvl4pPr marL="1403350" indent="-201613" algn="r" defTabSz="801688" rtl="0" eaLnBrk="0" fontAlgn="base" hangingPunct="0">
        <a:spcBef>
          <a:spcPct val="20000"/>
        </a:spcBef>
        <a:spcAft>
          <a:spcPct val="0"/>
        </a:spcAft>
        <a:buChar char="–"/>
        <a:defRPr b="1">
          <a:solidFill>
            <a:schemeClr val="bg1"/>
          </a:solidFill>
          <a:latin typeface="+mn-lt"/>
          <a:ea typeface="ＭＳ Ｐゴシック" charset="-128"/>
        </a:defRPr>
      </a:lvl4pPr>
      <a:lvl5pPr marL="1803400" indent="-200025" algn="r" defTabSz="801688" rtl="0" eaLnBrk="0" fontAlgn="base" hangingPunct="0">
        <a:spcBef>
          <a:spcPct val="20000"/>
        </a:spcBef>
        <a:spcAft>
          <a:spcPct val="0"/>
        </a:spcAft>
        <a:buChar char="»"/>
        <a:defRPr b="1">
          <a:solidFill>
            <a:schemeClr val="bg1"/>
          </a:solidFill>
          <a:latin typeface="+mn-lt"/>
          <a:ea typeface="ＭＳ Ｐゴシック" charset="-128"/>
        </a:defRPr>
      </a:lvl5pPr>
      <a:lvl6pPr marL="2260600" indent="-200025" algn="r" defTabSz="801688" rtl="0" fontAlgn="base">
        <a:spcBef>
          <a:spcPct val="20000"/>
        </a:spcBef>
        <a:spcAft>
          <a:spcPct val="0"/>
        </a:spcAft>
        <a:buChar char="»"/>
        <a:defRPr b="1">
          <a:solidFill>
            <a:schemeClr val="bg1"/>
          </a:solidFill>
          <a:latin typeface="+mn-lt"/>
          <a:ea typeface="ＭＳ Ｐゴシック" charset="-128"/>
        </a:defRPr>
      </a:lvl6pPr>
      <a:lvl7pPr marL="2717800" indent="-200025" algn="r" defTabSz="801688" rtl="0" fontAlgn="base">
        <a:spcBef>
          <a:spcPct val="20000"/>
        </a:spcBef>
        <a:spcAft>
          <a:spcPct val="0"/>
        </a:spcAft>
        <a:buChar char="»"/>
        <a:defRPr b="1">
          <a:solidFill>
            <a:schemeClr val="bg1"/>
          </a:solidFill>
          <a:latin typeface="+mn-lt"/>
          <a:ea typeface="ＭＳ Ｐゴシック" charset="-128"/>
        </a:defRPr>
      </a:lvl7pPr>
      <a:lvl8pPr marL="3175000" indent="-200025" algn="r" defTabSz="801688" rtl="0" fontAlgn="base">
        <a:spcBef>
          <a:spcPct val="20000"/>
        </a:spcBef>
        <a:spcAft>
          <a:spcPct val="0"/>
        </a:spcAft>
        <a:buChar char="»"/>
        <a:defRPr b="1">
          <a:solidFill>
            <a:schemeClr val="bg1"/>
          </a:solidFill>
          <a:latin typeface="+mn-lt"/>
          <a:ea typeface="ＭＳ Ｐゴシック" charset="-128"/>
        </a:defRPr>
      </a:lvl8pPr>
      <a:lvl9pPr marL="3632200" indent="-200025" algn="r" defTabSz="801688" rtl="0" fontAlgn="base">
        <a:spcBef>
          <a:spcPct val="20000"/>
        </a:spcBef>
        <a:spcAft>
          <a:spcPct val="0"/>
        </a:spcAft>
        <a:buChar char="»"/>
        <a:defRPr b="1">
          <a:solidFill>
            <a:schemeClr val="bg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83952BCE-1D0F-48A5-AFFD-EF92B94E9BDF}" type="datetimeFigureOut">
              <a:rPr lang="cs-CZ" smtClean="0">
                <a:solidFill>
                  <a:prstClr val="black">
                    <a:tint val="75000"/>
                  </a:prstClr>
                </a:solidFill>
              </a:rPr>
              <a:pPr defTabSz="914400"/>
              <a:t>8. 6. 2016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91F878EC-5EBF-4A39-B0FB-72CE1EF9B169}" type="slidenum">
              <a:rPr lang="cs-CZ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cs-CZ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144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6/8/2016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813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7.png"/><Relationship Id="rId7" Type="http://schemas.openxmlformats.org/officeDocument/2006/relationships/image" Target="../media/image5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7.png"/><Relationship Id="rId7" Type="http://schemas.openxmlformats.org/officeDocument/2006/relationships/image" Target="../media/image5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7.png"/><Relationship Id="rId7" Type="http://schemas.openxmlformats.org/officeDocument/2006/relationships/image" Target="../media/image5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3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.png"/><Relationship Id="rId11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2.png"/><Relationship Id="rId5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34696" y="204216"/>
            <a:ext cx="8763000" cy="1470025"/>
          </a:xfrm>
        </p:spPr>
        <p:txBody>
          <a:bodyPr anchor="t" anchorCtr="0">
            <a:noAutofit/>
          </a:bodyPr>
          <a:lstStyle/>
          <a:p>
            <a:r>
              <a:rPr lang="en-US" sz="3200" dirty="0"/>
              <a:t>Causality Inference </a:t>
            </a:r>
            <a:r>
              <a:rPr lang="cs-CZ" sz="3200" dirty="0" smtClean="0"/>
              <a:t/>
            </a:r>
            <a:br>
              <a:rPr lang="cs-CZ" sz="3200" dirty="0" smtClean="0"/>
            </a:br>
            <a:r>
              <a:rPr lang="en-US" sz="3200" dirty="0" smtClean="0"/>
              <a:t>in </a:t>
            </a:r>
            <a:r>
              <a:rPr lang="en-US" sz="3200" dirty="0"/>
              <a:t>a nonstationary and </a:t>
            </a:r>
            <a:r>
              <a:rPr lang="en-US" sz="3200" dirty="0" err="1" smtClean="0"/>
              <a:t>nonhomogenous</a:t>
            </a:r>
            <a:r>
              <a:rPr lang="cs-CZ" sz="3200" dirty="0" smtClean="0"/>
              <a:t> </a:t>
            </a:r>
            <a:r>
              <a:rPr lang="cs-CZ" sz="3200" dirty="0" err="1" smtClean="0"/>
              <a:t>framework</a:t>
            </a:r>
            <a:r>
              <a:rPr lang="cs-CZ" sz="3200" dirty="0" smtClean="0"/>
              <a:t/>
            </a:r>
            <a:br>
              <a:rPr lang="cs-CZ" sz="3200" dirty="0" smtClean="0"/>
            </a:br>
            <a:r>
              <a:rPr lang="cs-CZ" sz="1800" dirty="0"/>
              <a:t>(PASC </a:t>
            </a:r>
            <a:r>
              <a:rPr lang="cs-CZ" sz="1800" dirty="0" err="1"/>
              <a:t>Exploratory</a:t>
            </a:r>
            <a:r>
              <a:rPr lang="cs-CZ" sz="1800" dirty="0"/>
              <a:t> Project)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45868" y="1973887"/>
            <a:ext cx="3313176" cy="2207140"/>
          </a:xfrm>
        </p:spPr>
        <p:txBody>
          <a:bodyPr>
            <a:normAutofit/>
          </a:bodyPr>
          <a:lstStyle/>
          <a:p>
            <a:pPr algn="l"/>
            <a:r>
              <a:rPr lang="cs-CZ" sz="2800" u="sng" dirty="0">
                <a:solidFill>
                  <a:schemeClr val="bg1">
                    <a:lumMod val="50000"/>
                  </a:schemeClr>
                </a:solidFill>
              </a:rPr>
              <a:t>Patrick </a:t>
            </a:r>
            <a:r>
              <a:rPr lang="cs-CZ" sz="2800" u="sng" dirty="0" err="1">
                <a:solidFill>
                  <a:schemeClr val="bg1">
                    <a:lumMod val="50000"/>
                  </a:schemeClr>
                </a:solidFill>
              </a:rPr>
              <a:t>Gagliardini</a:t>
            </a:r>
            <a:r>
              <a:rPr lang="cs-CZ" sz="1600" baseline="90000" dirty="0" err="1">
                <a:solidFill>
                  <a:schemeClr val="bg1">
                    <a:lumMod val="50000"/>
                  </a:schemeClr>
                </a:solidFill>
              </a:rPr>
              <a:t>USI</a:t>
            </a:r>
            <a:endParaRPr lang="cs-CZ" sz="1600" baseline="90000" dirty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cs-CZ" sz="2800" dirty="0" err="1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Illia</a:t>
            </a:r>
            <a:r>
              <a:rPr lang="cs-CZ" sz="28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 Horenko</a:t>
            </a:r>
            <a:r>
              <a:rPr lang="cs-CZ" sz="1600" baseline="900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USI</a:t>
            </a:r>
            <a:endParaRPr lang="cs-CZ" sz="2800" baseline="90000" dirty="0" smtClean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pPr algn="l"/>
            <a:r>
              <a:rPr lang="cs-CZ" sz="2800" u="sng" dirty="0">
                <a:solidFill>
                  <a:schemeClr val="bg1">
                    <a:lumMod val="50000"/>
                  </a:schemeClr>
                </a:solidFill>
              </a:rPr>
              <a:t>Lukáš </a:t>
            </a:r>
            <a:r>
              <a:rPr lang="cs-CZ" sz="2800" u="sng" dirty="0" err="1">
                <a:solidFill>
                  <a:schemeClr val="bg1">
                    <a:lumMod val="50000"/>
                  </a:schemeClr>
                </a:solidFill>
              </a:rPr>
              <a:t>Pospíšil</a:t>
            </a:r>
            <a:r>
              <a:rPr lang="cs-CZ" sz="1600" baseline="90000" dirty="0" err="1">
                <a:solidFill>
                  <a:schemeClr val="bg1">
                    <a:lumMod val="50000"/>
                  </a:schemeClr>
                </a:solidFill>
              </a:rPr>
              <a:t>USI</a:t>
            </a:r>
            <a:endParaRPr lang="cs-CZ" sz="1600" baseline="90000" dirty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cs-CZ" sz="2800" dirty="0" err="1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Will</a:t>
            </a:r>
            <a:r>
              <a:rPr lang="cs-CZ" sz="28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cs-CZ" sz="2800" dirty="0" err="1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Sawyer</a:t>
            </a:r>
            <a:r>
              <a:rPr lang="cs-CZ" sz="1600" baseline="90000" dirty="0" err="1" smtClean="0">
                <a:solidFill>
                  <a:schemeClr val="bg1">
                    <a:lumMod val="50000"/>
                  </a:schemeClr>
                </a:solidFill>
              </a:rPr>
              <a:t>CSCS</a:t>
            </a:r>
            <a:endParaRPr lang="cs-CZ" sz="1600" baseline="90000" dirty="0" smtClean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TextBox 3"/>
          <p:cNvSpPr txBox="1"/>
          <p:nvPr/>
        </p:nvSpPr>
        <p:spPr>
          <a:xfrm>
            <a:off x="88392" y="6125714"/>
            <a:ext cx="7341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cs-CZ" b="1" dirty="0" smtClean="0">
                <a:solidFill>
                  <a:schemeClr val="bg1">
                    <a:lumMod val="85000"/>
                  </a:schemeClr>
                </a:solidFill>
              </a:rPr>
              <a:t>USI</a:t>
            </a:r>
            <a:r>
              <a:rPr lang="cs-CZ" dirty="0" smtClean="0">
                <a:solidFill>
                  <a:schemeClr val="bg1">
                    <a:lumMod val="85000"/>
                  </a:schemeClr>
                </a:solidFill>
              </a:rPr>
              <a:t> - </a:t>
            </a:r>
            <a:r>
              <a:rPr lang="it-IT" dirty="0">
                <a:solidFill>
                  <a:schemeClr val="bg1">
                    <a:lumMod val="85000"/>
                  </a:schemeClr>
                </a:solidFill>
              </a:rPr>
              <a:t>Università della Svizzera italiana, Lugano, </a:t>
            </a:r>
            <a:r>
              <a:rPr lang="it-IT" dirty="0" smtClean="0">
                <a:solidFill>
                  <a:schemeClr val="bg1">
                    <a:lumMod val="85000"/>
                  </a:schemeClr>
                </a:solidFill>
              </a:rPr>
              <a:t>Switzerland</a:t>
            </a:r>
            <a:endParaRPr lang="cs-CZ" dirty="0" smtClean="0">
              <a:solidFill>
                <a:schemeClr val="bg1">
                  <a:lumMod val="85000"/>
                </a:schemeClr>
              </a:solidFill>
            </a:endParaRPr>
          </a:p>
          <a:p>
            <a:pPr defTabSz="914400"/>
            <a:r>
              <a:rPr lang="cs-CZ" b="1" dirty="0" smtClean="0">
                <a:solidFill>
                  <a:schemeClr val="bg1">
                    <a:lumMod val="85000"/>
                  </a:schemeClr>
                </a:solidFill>
              </a:rPr>
              <a:t>CSCS</a:t>
            </a:r>
            <a:r>
              <a:rPr lang="cs-CZ" dirty="0" smtClean="0">
                <a:solidFill>
                  <a:schemeClr val="bg1">
                    <a:lumMod val="85000"/>
                  </a:schemeClr>
                </a:solidFill>
              </a:rPr>
              <a:t> - </a:t>
            </a:r>
            <a:r>
              <a:rPr lang="it-IT" dirty="0" smtClean="0">
                <a:solidFill>
                  <a:schemeClr val="bg1">
                    <a:lumMod val="85000"/>
                  </a:schemeClr>
                </a:solidFill>
              </a:rPr>
              <a:t>Swiss </a:t>
            </a:r>
            <a:r>
              <a:rPr lang="it-IT" dirty="0">
                <a:solidFill>
                  <a:schemeClr val="bg1">
                    <a:lumMod val="85000"/>
                  </a:schemeClr>
                </a:solidFill>
              </a:rPr>
              <a:t>National Supercomputing Centre (CSCS/ETH Zürich), Switzerland</a:t>
            </a:r>
          </a:p>
        </p:txBody>
      </p:sp>
      <p:sp>
        <p:nvSpPr>
          <p:cNvPr id="8" name="TextBox 4"/>
          <p:cNvSpPr txBox="1"/>
          <p:nvPr/>
        </p:nvSpPr>
        <p:spPr>
          <a:xfrm>
            <a:off x="7429697" y="4885265"/>
            <a:ext cx="1494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914400"/>
            <a:r>
              <a:rPr lang="cs-CZ" sz="2400" dirty="0" smtClean="0">
                <a:solidFill>
                  <a:prstClr val="white"/>
                </a:solidFill>
              </a:rPr>
              <a:t>PASC 2016</a:t>
            </a:r>
          </a:p>
          <a:p>
            <a:pPr algn="r" defTabSz="914400"/>
            <a:r>
              <a:rPr lang="cs-CZ" sz="2400" dirty="0" smtClean="0">
                <a:solidFill>
                  <a:prstClr val="white"/>
                </a:solidFill>
              </a:rPr>
              <a:t>Lausanne</a:t>
            </a:r>
            <a:endParaRPr lang="cs-CZ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52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563562"/>
          </a:xfrm>
        </p:spPr>
        <p:txBody>
          <a:bodyPr>
            <a:normAutofit/>
          </a:bodyPr>
          <a:lstStyle/>
          <a:p>
            <a:pPr algn="l"/>
            <a:r>
              <a:rPr lang="cs-CZ" sz="2800" u="sng" dirty="0" err="1" smtClean="0"/>
              <a:t>From</a:t>
            </a:r>
            <a:r>
              <a:rPr lang="cs-CZ" sz="2800" u="sng" dirty="0" smtClean="0"/>
              <a:t> </a:t>
            </a:r>
            <a:r>
              <a:rPr lang="cs-CZ" sz="2800" u="sng" dirty="0" err="1" smtClean="0"/>
              <a:t>nonstationary</a:t>
            </a:r>
            <a:r>
              <a:rPr lang="cs-CZ" sz="2800" u="sng" dirty="0" smtClean="0"/>
              <a:t> </a:t>
            </a:r>
            <a:r>
              <a:rPr lang="cs-CZ" sz="2800" u="sng" dirty="0" err="1" smtClean="0"/>
              <a:t>models</a:t>
            </a:r>
            <a:r>
              <a:rPr lang="cs-CZ" sz="2800" u="sng" dirty="0" smtClean="0"/>
              <a:t> to </a:t>
            </a:r>
            <a:r>
              <a:rPr lang="cs-CZ" sz="2800" u="sng" dirty="0" err="1" smtClean="0"/>
              <a:t>clustering</a:t>
            </a:r>
            <a:endParaRPr lang="cs-CZ" sz="2800" u="sng" dirty="0"/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118" y="779971"/>
            <a:ext cx="6277165" cy="1088478"/>
          </a:xfrm>
          <a:prstGeom prst="rect">
            <a:avLst/>
          </a:prstGeom>
        </p:spPr>
      </p:pic>
      <p:pic>
        <p:nvPicPr>
          <p:cNvPr id="4" name="Obráze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912" y="1932459"/>
            <a:ext cx="2578798" cy="335744"/>
          </a:xfrm>
          <a:prstGeom prst="rect">
            <a:avLst/>
          </a:prstGeom>
        </p:spPr>
      </p:pic>
      <p:sp>
        <p:nvSpPr>
          <p:cNvPr id="13" name="Levá složená závorka 13"/>
          <p:cNvSpPr>
            <a:spLocks/>
          </p:cNvSpPr>
          <p:nvPr/>
        </p:nvSpPr>
        <p:spPr bwMode="auto">
          <a:xfrm rot="16200000">
            <a:off x="3876627" y="944475"/>
            <a:ext cx="174342" cy="1801625"/>
          </a:xfrm>
          <a:prstGeom prst="leftBrace">
            <a:avLst>
              <a:gd name="adj1" fmla="val 8369"/>
              <a:gd name="adj2" fmla="val 50000"/>
            </a:avLst>
          </a:prstGeom>
          <a:noFill/>
          <a:ln w="9525" algn="ctr">
            <a:solidFill>
              <a:srgbClr val="0E03E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8" tIns="45715" rIns="91428" bIns="45715"/>
          <a:lstStyle>
            <a:lvl1pPr defTabSz="801688"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01688"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01688"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01688"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01688"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cs-CZ" altLang="cs-CZ"/>
          </a:p>
        </p:txBody>
      </p:sp>
      <p:sp>
        <p:nvSpPr>
          <p:cNvPr id="15" name="TextovéPole 14"/>
          <p:cNvSpPr txBox="1"/>
          <p:nvPr/>
        </p:nvSpPr>
        <p:spPr>
          <a:xfrm>
            <a:off x="214282" y="2549594"/>
            <a:ext cx="1680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000" u="sng" dirty="0" err="1" smtClean="0"/>
              <a:t>Assumption</a:t>
            </a:r>
            <a:r>
              <a:rPr lang="cs-CZ" sz="2000" u="sng" dirty="0" smtClean="0"/>
              <a:t> 1:</a:t>
            </a:r>
            <a:endParaRPr lang="cs-CZ" sz="2000" u="sng" dirty="0"/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944" y="2568708"/>
            <a:ext cx="3026854" cy="353564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" y="3081600"/>
            <a:ext cx="7879080" cy="938880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914" y="4924049"/>
            <a:ext cx="4845748" cy="437404"/>
          </a:xfrm>
          <a:prstGeom prst="rect">
            <a:avLst/>
          </a:prstGeom>
        </p:spPr>
      </p:pic>
      <p:cxnSp>
        <p:nvCxnSpPr>
          <p:cNvPr id="20" name="Přímá spojovací šipka 18"/>
          <p:cNvCxnSpPr/>
          <p:nvPr/>
        </p:nvCxnSpPr>
        <p:spPr>
          <a:xfrm flipH="1" flipV="1">
            <a:off x="795528" y="3728444"/>
            <a:ext cx="356616" cy="11413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Přímá spojovací šipka 18"/>
          <p:cNvCxnSpPr/>
          <p:nvPr/>
        </p:nvCxnSpPr>
        <p:spPr>
          <a:xfrm flipH="1" flipV="1">
            <a:off x="1316736" y="3710073"/>
            <a:ext cx="390712" cy="6375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5"/>
          <p:cNvSpPr txBox="1"/>
          <p:nvPr/>
        </p:nvSpPr>
        <p:spPr>
          <a:xfrm>
            <a:off x="214282" y="5981990"/>
            <a:ext cx="8806838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 err="1" smtClean="0"/>
              <a:t>Horenko</a:t>
            </a:r>
            <a:r>
              <a:rPr lang="cs-CZ" sz="2000" i="1" dirty="0" smtClean="0"/>
              <a:t> I.:</a:t>
            </a:r>
            <a:r>
              <a:rPr lang="en-US" sz="2000" i="1" dirty="0" smtClean="0"/>
              <a:t> </a:t>
            </a:r>
            <a:r>
              <a:rPr lang="en-US" sz="2000" dirty="0" smtClean="0"/>
              <a:t>Finite </a:t>
            </a:r>
            <a:r>
              <a:rPr lang="en-US" sz="2000" dirty="0"/>
              <a:t>Element Approach to Clustering of Multidimensional Time </a:t>
            </a:r>
            <a:r>
              <a:rPr lang="en-US" sz="2000" dirty="0" smtClean="0"/>
              <a:t>Series</a:t>
            </a:r>
            <a:r>
              <a:rPr lang="cs-CZ" sz="2000" i="1" dirty="0" smtClean="0"/>
              <a:t>,</a:t>
            </a:r>
            <a:r>
              <a:rPr lang="en-US" sz="2000" i="1" dirty="0"/>
              <a:t> SIAM J. Sci. Comp</a:t>
            </a:r>
            <a:r>
              <a:rPr lang="en-US" sz="2000" i="1" dirty="0" smtClean="0"/>
              <a:t>. 32(1), 62-83 (</a:t>
            </a:r>
            <a:r>
              <a:rPr lang="en-US" sz="2000" i="1" dirty="0"/>
              <a:t>2010</a:t>
            </a:r>
            <a:r>
              <a:rPr lang="en-US" sz="2000" i="1" dirty="0" smtClean="0"/>
              <a:t>)</a:t>
            </a:r>
            <a:endParaRPr lang="en-US" sz="2000" i="1" dirty="0"/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6890" y="4345136"/>
            <a:ext cx="5311140" cy="43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93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563562"/>
          </a:xfrm>
        </p:spPr>
        <p:txBody>
          <a:bodyPr>
            <a:normAutofit/>
          </a:bodyPr>
          <a:lstStyle/>
          <a:p>
            <a:pPr algn="l"/>
            <a:r>
              <a:rPr lang="cs-CZ" sz="2800" u="sng" dirty="0" err="1" smtClean="0"/>
              <a:t>From</a:t>
            </a:r>
            <a:r>
              <a:rPr lang="cs-CZ" sz="2800" u="sng" dirty="0" smtClean="0"/>
              <a:t> </a:t>
            </a:r>
            <a:r>
              <a:rPr lang="cs-CZ" sz="2800" u="sng" dirty="0" err="1" smtClean="0"/>
              <a:t>nonstationary</a:t>
            </a:r>
            <a:r>
              <a:rPr lang="cs-CZ" sz="2800" u="sng" dirty="0" smtClean="0"/>
              <a:t> </a:t>
            </a:r>
            <a:r>
              <a:rPr lang="cs-CZ" sz="2800" u="sng" dirty="0" err="1" smtClean="0"/>
              <a:t>models</a:t>
            </a:r>
            <a:r>
              <a:rPr lang="cs-CZ" sz="2800" u="sng" dirty="0" smtClean="0"/>
              <a:t> to </a:t>
            </a:r>
            <a:r>
              <a:rPr lang="cs-CZ" sz="2800" u="sng" dirty="0" err="1" smtClean="0"/>
              <a:t>clustering</a:t>
            </a:r>
            <a:endParaRPr lang="cs-CZ" sz="2800" u="sng" dirty="0"/>
          </a:p>
        </p:txBody>
      </p:sp>
      <p:sp>
        <p:nvSpPr>
          <p:cNvPr id="15" name="TextovéPole 14"/>
          <p:cNvSpPr txBox="1"/>
          <p:nvPr/>
        </p:nvSpPr>
        <p:spPr>
          <a:xfrm>
            <a:off x="327660" y="3488897"/>
            <a:ext cx="1680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000" u="sng" dirty="0" err="1" smtClean="0"/>
              <a:t>Assumption</a:t>
            </a:r>
            <a:r>
              <a:rPr lang="cs-CZ" sz="2000" u="sng" dirty="0" smtClean="0"/>
              <a:t> 2:</a:t>
            </a:r>
            <a:endParaRPr lang="cs-CZ" sz="2000" u="sng" dirty="0"/>
          </a:p>
        </p:txBody>
      </p:sp>
      <p:pic>
        <p:nvPicPr>
          <p:cNvPr id="14" name="Obrázek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" y="829612"/>
            <a:ext cx="7879080" cy="938880"/>
          </a:xfrm>
          <a:prstGeom prst="rect">
            <a:avLst/>
          </a:prstGeom>
        </p:spPr>
      </p:pic>
      <p:pic>
        <p:nvPicPr>
          <p:cNvPr id="11" name="Obrázek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304" y="2101222"/>
            <a:ext cx="6154483" cy="675593"/>
          </a:xfrm>
          <a:prstGeom prst="rect">
            <a:avLst/>
          </a:prstGeom>
        </p:spPr>
      </p:pic>
      <p:pic>
        <p:nvPicPr>
          <p:cNvPr id="12" name="Obráze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722" y="4404555"/>
            <a:ext cx="3539680" cy="771359"/>
          </a:xfrm>
          <a:prstGeom prst="rect">
            <a:avLst/>
          </a:prstGeom>
        </p:spPr>
      </p:pic>
      <p:sp>
        <p:nvSpPr>
          <p:cNvPr id="18" name="Obdélník 17"/>
          <p:cNvSpPr/>
          <p:nvPr/>
        </p:nvSpPr>
        <p:spPr>
          <a:xfrm flipV="1">
            <a:off x="2761127" y="4266077"/>
            <a:ext cx="3871924" cy="1015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prstClr val="white"/>
              </a:solidFill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232143" y="5981990"/>
            <a:ext cx="8806838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 err="1" smtClean="0"/>
              <a:t>Horenko</a:t>
            </a:r>
            <a:r>
              <a:rPr lang="cs-CZ" sz="2000" i="1" dirty="0" smtClean="0"/>
              <a:t> I.:</a:t>
            </a:r>
            <a:r>
              <a:rPr lang="en-US" sz="2000" i="1" dirty="0" smtClean="0"/>
              <a:t> </a:t>
            </a:r>
            <a:r>
              <a:rPr lang="en-US" sz="2000" dirty="0" smtClean="0"/>
              <a:t>Finite </a:t>
            </a:r>
            <a:r>
              <a:rPr lang="en-US" sz="2000" dirty="0"/>
              <a:t>Element Approach to Clustering of Multidimensional Time </a:t>
            </a:r>
            <a:r>
              <a:rPr lang="en-US" sz="2000" dirty="0" smtClean="0"/>
              <a:t>Series</a:t>
            </a:r>
            <a:r>
              <a:rPr lang="cs-CZ" sz="2000" i="1" dirty="0" smtClean="0"/>
              <a:t>,</a:t>
            </a:r>
            <a:r>
              <a:rPr lang="en-US" sz="2000" i="1" dirty="0"/>
              <a:t> SIAM J. Sci. Comp. 32(1), 62-83 (2010</a:t>
            </a:r>
            <a:r>
              <a:rPr lang="en-US" sz="2000" i="1" dirty="0" smtClean="0"/>
              <a:t>)</a:t>
            </a:r>
            <a:endParaRPr lang="en-US" sz="2000" i="1" dirty="0"/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592" y="3542122"/>
            <a:ext cx="4908423" cy="34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39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424" y="1546045"/>
            <a:ext cx="2703576" cy="576841"/>
          </a:xfrm>
          <a:prstGeom prst="rect">
            <a:avLst/>
          </a:prstGeom>
        </p:spPr>
      </p:pic>
      <p:sp>
        <p:nvSpPr>
          <p:cNvPr id="10" name="TextBox 5"/>
          <p:cNvSpPr txBox="1"/>
          <p:nvPr/>
        </p:nvSpPr>
        <p:spPr>
          <a:xfrm>
            <a:off x="214282" y="5917922"/>
            <a:ext cx="8806838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 err="1" smtClean="0"/>
              <a:t>Horenko</a:t>
            </a:r>
            <a:r>
              <a:rPr lang="cs-CZ" sz="2000" i="1" dirty="0" smtClean="0"/>
              <a:t> I.:</a:t>
            </a:r>
            <a:r>
              <a:rPr lang="en-US" sz="2000" i="1" dirty="0" smtClean="0"/>
              <a:t> </a:t>
            </a:r>
            <a:r>
              <a:rPr lang="en-US" sz="2000" dirty="0" smtClean="0"/>
              <a:t>Finite </a:t>
            </a:r>
            <a:r>
              <a:rPr lang="en-US" sz="2000" dirty="0"/>
              <a:t>Element Approach to Clustering of Multidimensional Time </a:t>
            </a:r>
            <a:r>
              <a:rPr lang="en-US" sz="2000" dirty="0" smtClean="0"/>
              <a:t>Series</a:t>
            </a:r>
            <a:r>
              <a:rPr lang="cs-CZ" sz="2000" i="1" dirty="0" smtClean="0"/>
              <a:t>,</a:t>
            </a:r>
            <a:r>
              <a:rPr lang="en-US" sz="2000" i="1" dirty="0"/>
              <a:t> SIAM J. Sci. Comp. 32(1), 62-83 (2010</a:t>
            </a:r>
            <a:r>
              <a:rPr lang="en-US" sz="2000" i="1" dirty="0" smtClean="0"/>
              <a:t>)</a:t>
            </a:r>
            <a:endParaRPr lang="en-US" sz="2000" i="1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563562"/>
          </a:xfrm>
        </p:spPr>
        <p:txBody>
          <a:bodyPr>
            <a:normAutofit/>
          </a:bodyPr>
          <a:lstStyle/>
          <a:p>
            <a:pPr algn="l"/>
            <a:r>
              <a:rPr lang="cs-CZ" sz="2800" u="sng" dirty="0" err="1" smtClean="0"/>
              <a:t>From</a:t>
            </a:r>
            <a:r>
              <a:rPr lang="cs-CZ" sz="2800" u="sng" dirty="0" smtClean="0"/>
              <a:t> </a:t>
            </a:r>
            <a:r>
              <a:rPr lang="cs-CZ" sz="2800" u="sng" dirty="0" err="1" smtClean="0"/>
              <a:t>nonstationary</a:t>
            </a:r>
            <a:r>
              <a:rPr lang="cs-CZ" sz="2800" u="sng" dirty="0" smtClean="0"/>
              <a:t> </a:t>
            </a:r>
            <a:r>
              <a:rPr lang="cs-CZ" sz="2800" u="sng" dirty="0" err="1" smtClean="0"/>
              <a:t>models</a:t>
            </a:r>
            <a:r>
              <a:rPr lang="cs-CZ" sz="2800" u="sng" dirty="0" smtClean="0"/>
              <a:t> to </a:t>
            </a:r>
            <a:r>
              <a:rPr lang="cs-CZ" sz="2800" u="sng" dirty="0" err="1" smtClean="0"/>
              <a:t>clustering</a:t>
            </a:r>
            <a:endParaRPr lang="cs-CZ" sz="2800" u="sng" dirty="0"/>
          </a:p>
        </p:txBody>
      </p:sp>
      <p:sp>
        <p:nvSpPr>
          <p:cNvPr id="15" name="TextovéPole 14"/>
          <p:cNvSpPr txBox="1"/>
          <p:nvPr/>
        </p:nvSpPr>
        <p:spPr>
          <a:xfrm>
            <a:off x="128050" y="1930487"/>
            <a:ext cx="1680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000" u="sng" dirty="0" err="1" smtClean="0"/>
              <a:t>Assumption</a:t>
            </a:r>
            <a:r>
              <a:rPr lang="cs-CZ" sz="2000" u="sng" dirty="0" smtClean="0"/>
              <a:t> 3:</a:t>
            </a:r>
            <a:endParaRPr lang="cs-CZ" sz="2000" u="sng" dirty="0"/>
          </a:p>
        </p:txBody>
      </p:sp>
      <p:pic>
        <p:nvPicPr>
          <p:cNvPr id="14" name="Obrázek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" y="829612"/>
            <a:ext cx="7879080" cy="938880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379" y="1950972"/>
            <a:ext cx="3001327" cy="343827"/>
          </a:xfrm>
          <a:prstGeom prst="rect">
            <a:avLst/>
          </a:prstGeom>
        </p:spPr>
      </p:pic>
      <p:sp>
        <p:nvSpPr>
          <p:cNvPr id="20" name="TextovéPole 19"/>
          <p:cNvSpPr txBox="1"/>
          <p:nvPr/>
        </p:nvSpPr>
        <p:spPr>
          <a:xfrm>
            <a:off x="2509837" y="3503664"/>
            <a:ext cx="5050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000" dirty="0" err="1" smtClean="0"/>
              <a:t>discretisation</a:t>
            </a:r>
            <a:r>
              <a:rPr lang="cs-CZ" sz="2000" dirty="0" smtClean="0"/>
              <a:t> </a:t>
            </a:r>
            <a:r>
              <a:rPr lang="cs-CZ" sz="2000" dirty="0" err="1" smtClean="0"/>
              <a:t>based</a:t>
            </a:r>
            <a:r>
              <a:rPr lang="cs-CZ" sz="2000" dirty="0" smtClean="0"/>
              <a:t> on </a:t>
            </a:r>
            <a:r>
              <a:rPr lang="cs-CZ" sz="2000" dirty="0" err="1" smtClean="0"/>
              <a:t>Finite</a:t>
            </a:r>
            <a:r>
              <a:rPr lang="cs-CZ" sz="2000" dirty="0" smtClean="0"/>
              <a:t> Element </a:t>
            </a:r>
            <a:r>
              <a:rPr lang="cs-CZ" sz="2000" dirty="0" err="1" smtClean="0"/>
              <a:t>Method</a:t>
            </a:r>
            <a:endParaRPr lang="cs-CZ" sz="2000" dirty="0"/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2406438"/>
            <a:ext cx="8817483" cy="859390"/>
          </a:xfrm>
          <a:prstGeom prst="rect">
            <a:avLst/>
          </a:prstGeom>
        </p:spPr>
      </p:pic>
      <p:cxnSp>
        <p:nvCxnSpPr>
          <p:cNvPr id="16" name="Přímá spojovací šipka 18"/>
          <p:cNvCxnSpPr/>
          <p:nvPr/>
        </p:nvCxnSpPr>
        <p:spPr>
          <a:xfrm flipV="1">
            <a:off x="4561141" y="3005224"/>
            <a:ext cx="0" cy="5212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60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extfeld 33"/>
          <p:cNvSpPr txBox="1">
            <a:spLocks noChangeArrowheads="1"/>
          </p:cNvSpPr>
          <p:nvPr/>
        </p:nvSpPr>
        <p:spPr bwMode="auto">
          <a:xfrm>
            <a:off x="44301" y="1334175"/>
            <a:ext cx="8934236" cy="409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rgbClr val="00749A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rgbClr val="00749A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rgbClr val="00749A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rgbClr val="00749A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rgbClr val="00749A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749A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749A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749A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749A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/>
              <a:buChar char="•"/>
              <a:defRPr/>
            </a:pPr>
            <a:endParaRPr lang="de-DE" sz="1600" dirty="0" smtClean="0">
              <a:solidFill>
                <a:srgbClr val="000000"/>
              </a:solidFill>
              <a:latin typeface="Times New Roman" charset="0"/>
              <a:cs typeface="Times New Roman" charset="0"/>
              <a:sym typeface="Wingdings"/>
            </a:endParaRPr>
          </a:p>
          <a:p>
            <a:pPr eaLnBrk="1" hangingPunct="1">
              <a:spcBef>
                <a:spcPct val="0"/>
              </a:spcBef>
              <a:buFont typeface="Arial"/>
              <a:buChar char="•"/>
              <a:defRPr/>
            </a:pPr>
            <a:endParaRPr lang="de-DE" sz="1600" dirty="0" smtClean="0">
              <a:solidFill>
                <a:srgbClr val="000000"/>
              </a:solidFill>
              <a:latin typeface="Times New Roman" charset="0"/>
              <a:cs typeface="Times New Roman" charset="0"/>
              <a:sym typeface="Wingdings"/>
            </a:endParaRPr>
          </a:p>
          <a:p>
            <a:pPr eaLnBrk="1" hangingPunct="1">
              <a:spcBef>
                <a:spcPct val="0"/>
              </a:spcBef>
              <a:buFont typeface="Arial"/>
              <a:buChar char="•"/>
              <a:defRPr/>
            </a:pPr>
            <a:endParaRPr lang="de-DE" sz="1600" dirty="0" smtClean="0">
              <a:solidFill>
                <a:srgbClr val="000000"/>
              </a:solidFill>
              <a:latin typeface="Times New Roman" charset="0"/>
              <a:cs typeface="Times New Roman" charset="0"/>
              <a:sym typeface="Wingdings"/>
            </a:endParaRPr>
          </a:p>
          <a:p>
            <a:pPr eaLnBrk="1" hangingPunct="1">
              <a:spcBef>
                <a:spcPct val="0"/>
              </a:spcBef>
              <a:buFont typeface="Arial"/>
              <a:buChar char="•"/>
              <a:defRPr/>
            </a:pPr>
            <a:endParaRPr lang="de-DE" sz="1600" dirty="0" smtClean="0">
              <a:solidFill>
                <a:srgbClr val="000000"/>
              </a:solidFill>
              <a:latin typeface="Times New Roman" charset="0"/>
              <a:cs typeface="Times New Roman" charset="0"/>
              <a:sym typeface="Wingdings"/>
            </a:endParaRPr>
          </a:p>
          <a:p>
            <a:pPr eaLnBrk="1" hangingPunct="1">
              <a:spcBef>
                <a:spcPct val="0"/>
              </a:spcBef>
              <a:buFont typeface="Arial"/>
              <a:buChar char="•"/>
              <a:defRPr/>
            </a:pPr>
            <a:endParaRPr lang="de-DE" sz="1600" dirty="0" smtClean="0">
              <a:solidFill>
                <a:srgbClr val="000000"/>
              </a:solidFill>
              <a:latin typeface="Times New Roman" charset="0"/>
              <a:cs typeface="Times New Roman" charset="0"/>
              <a:sym typeface="Wingdings"/>
            </a:endParaRPr>
          </a:p>
          <a:p>
            <a:pPr eaLnBrk="1" hangingPunct="1">
              <a:spcBef>
                <a:spcPct val="0"/>
              </a:spcBef>
              <a:buFont typeface="Arial"/>
              <a:buChar char="•"/>
              <a:defRPr/>
            </a:pPr>
            <a:endParaRPr lang="de-DE" sz="1600" dirty="0" smtClean="0">
              <a:solidFill>
                <a:srgbClr val="000000"/>
              </a:solidFill>
              <a:latin typeface="Times New Roman" charset="0"/>
              <a:cs typeface="Times New Roman" charset="0"/>
              <a:sym typeface="Wingdings"/>
            </a:endParaRPr>
          </a:p>
          <a:p>
            <a:pPr eaLnBrk="1" hangingPunct="1">
              <a:spcBef>
                <a:spcPct val="0"/>
              </a:spcBef>
              <a:buFont typeface="Arial"/>
              <a:buChar char="•"/>
              <a:defRPr/>
            </a:pPr>
            <a:endParaRPr lang="de-DE" sz="1600" dirty="0" smtClean="0">
              <a:solidFill>
                <a:srgbClr val="000000"/>
              </a:solidFill>
              <a:latin typeface="Times New Roman" charset="0"/>
              <a:cs typeface="Times New Roman" charset="0"/>
              <a:sym typeface="Wingdings"/>
            </a:endParaRPr>
          </a:p>
          <a:p>
            <a:pPr marL="0" indent="0" eaLnBrk="1" hangingPunct="1">
              <a:spcBef>
                <a:spcPct val="0"/>
              </a:spcBef>
              <a:defRPr/>
            </a:pPr>
            <a:endParaRPr lang="de-DE" sz="1600" dirty="0" smtClean="0">
              <a:solidFill>
                <a:srgbClr val="000000"/>
              </a:solidFill>
              <a:latin typeface="Times New Roman" charset="0"/>
              <a:cs typeface="Times New Roman" charset="0"/>
              <a:sym typeface="Wingdings"/>
            </a:endParaRPr>
          </a:p>
          <a:p>
            <a:pPr marL="0" indent="0" eaLnBrk="1" hangingPunct="1">
              <a:spcBef>
                <a:spcPct val="0"/>
              </a:spcBef>
              <a:defRPr/>
            </a:pPr>
            <a:endParaRPr lang="de-DE" sz="1600" dirty="0" smtClean="0">
              <a:solidFill>
                <a:srgbClr val="000000"/>
              </a:solidFill>
              <a:latin typeface="Times New Roman" charset="0"/>
              <a:cs typeface="Times New Roman" charset="0"/>
              <a:sym typeface="Wingdings"/>
            </a:endParaRPr>
          </a:p>
          <a:p>
            <a:pPr eaLnBrk="1" hangingPunct="1">
              <a:spcBef>
                <a:spcPct val="0"/>
              </a:spcBef>
              <a:buFont typeface="Arial"/>
              <a:buChar char="•"/>
              <a:defRPr/>
            </a:pPr>
            <a:endParaRPr lang="de-DE" sz="2000" dirty="0" smtClean="0">
              <a:solidFill>
                <a:srgbClr val="000000"/>
              </a:solidFill>
              <a:latin typeface="+mn-lt"/>
              <a:cs typeface="Times New Roman" charset="0"/>
              <a:sym typeface="Wingdings"/>
            </a:endParaRPr>
          </a:p>
          <a:p>
            <a:pPr eaLnBrk="1" hangingPunct="1">
              <a:spcBef>
                <a:spcPct val="0"/>
              </a:spcBef>
              <a:buFont typeface="Arial"/>
              <a:buChar char="•"/>
              <a:defRPr/>
            </a:pPr>
            <a:endParaRPr lang="de-DE" sz="2000" dirty="0">
              <a:solidFill>
                <a:srgbClr val="000000"/>
              </a:solidFill>
              <a:latin typeface="+mn-lt"/>
              <a:cs typeface="Times New Roman" charset="0"/>
              <a:sym typeface="Wingdings"/>
            </a:endParaRPr>
          </a:p>
          <a:p>
            <a:pPr marL="0" indent="0" eaLnBrk="1" hangingPunct="1">
              <a:spcBef>
                <a:spcPct val="0"/>
              </a:spcBef>
              <a:defRPr/>
            </a:pPr>
            <a:r>
              <a:rPr lang="de-DE" sz="2000" dirty="0" err="1" smtClean="0">
                <a:solidFill>
                  <a:srgbClr val="000000"/>
                </a:solidFill>
                <a:latin typeface="+mn-lt"/>
                <a:cs typeface="Times New Roman" charset="0"/>
                <a:sym typeface="Wingdings"/>
              </a:rPr>
              <a:t>From</a:t>
            </a:r>
            <a:r>
              <a:rPr lang="de-DE" sz="2000" dirty="0" smtClean="0">
                <a:solidFill>
                  <a:srgbClr val="000000"/>
                </a:solidFill>
                <a:latin typeface="+mn-lt"/>
                <a:cs typeface="Times New Roman" charset="0"/>
                <a:sym typeface="Wingdings"/>
              </a:rPr>
              <a:t> time </a:t>
            </a:r>
            <a:r>
              <a:rPr lang="de-DE" sz="2000" dirty="0" err="1" smtClean="0">
                <a:solidFill>
                  <a:srgbClr val="000000"/>
                </a:solidFill>
                <a:latin typeface="+mn-lt"/>
                <a:cs typeface="Times New Roman" charset="0"/>
                <a:sym typeface="Wingdings"/>
              </a:rPr>
              <a:t>series</a:t>
            </a:r>
            <a:r>
              <a:rPr lang="de-DE" sz="2000" dirty="0" smtClean="0">
                <a:solidFill>
                  <a:srgbClr val="000000"/>
                </a:solidFill>
                <a:latin typeface="+mn-lt"/>
                <a:cs typeface="Times New Roman" charset="0"/>
                <a:sym typeface="Wingdings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latin typeface="+mn-lt"/>
                <a:cs typeface="Times New Roman" charset="0"/>
                <a:sym typeface="Wingdings"/>
              </a:rPr>
              <a:t>data</a:t>
            </a:r>
            <a:r>
              <a:rPr lang="de-DE" sz="2000" dirty="0" smtClean="0">
                <a:solidFill>
                  <a:srgbClr val="000000"/>
                </a:solidFill>
                <a:latin typeface="+mn-lt"/>
                <a:cs typeface="Times New Roman" charset="0"/>
                <a:sym typeface="Wingdings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latin typeface="+mn-lt"/>
                <a:cs typeface="Times New Roman" charset="0"/>
                <a:sym typeface="Wingdings"/>
              </a:rPr>
              <a:t>to</a:t>
            </a:r>
            <a:r>
              <a:rPr lang="de-DE" sz="2000" dirty="0" smtClean="0">
                <a:solidFill>
                  <a:srgbClr val="000000"/>
                </a:solidFill>
                <a:latin typeface="+mn-lt"/>
                <a:cs typeface="Times New Roman" charset="0"/>
                <a:sym typeface="Wingdings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latin typeface="+mn-lt"/>
                <a:cs typeface="Times New Roman" charset="0"/>
                <a:sym typeface="Wingdings"/>
              </a:rPr>
              <a:t>general</a:t>
            </a:r>
            <a:r>
              <a:rPr lang="de-DE" sz="2000" dirty="0" smtClean="0">
                <a:solidFill>
                  <a:srgbClr val="000000"/>
                </a:solidFill>
                <a:latin typeface="+mn-lt"/>
                <a:cs typeface="Times New Roman" charset="0"/>
                <a:sym typeface="Wingdings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latin typeface="+mn-lt"/>
                <a:cs typeface="Times New Roman" charset="0"/>
                <a:sym typeface="Wingdings"/>
              </a:rPr>
              <a:t>data</a:t>
            </a:r>
            <a:r>
              <a:rPr lang="de-DE" sz="2000" dirty="0" smtClean="0">
                <a:solidFill>
                  <a:srgbClr val="000000"/>
                </a:solidFill>
                <a:latin typeface="+mn-lt"/>
                <a:cs typeface="Times New Roman" charset="0"/>
                <a:sym typeface="Wingdings"/>
              </a:rPr>
              <a:t> on </a:t>
            </a:r>
            <a:r>
              <a:rPr lang="de-DE" sz="2000" dirty="0" err="1" smtClean="0">
                <a:solidFill>
                  <a:srgbClr val="000000"/>
                </a:solidFill>
                <a:latin typeface="+mn-lt"/>
                <a:cs typeface="Times New Roman" charset="0"/>
                <a:sym typeface="Wingdings"/>
              </a:rPr>
              <a:t>graphs</a:t>
            </a:r>
            <a:r>
              <a:rPr lang="de-DE" sz="2000" dirty="0" smtClean="0">
                <a:solidFill>
                  <a:srgbClr val="000000"/>
                </a:solidFill>
                <a:latin typeface="+mn-lt"/>
                <a:cs typeface="Times New Roman" charset="0"/>
                <a:sym typeface="Wingdings"/>
              </a:rPr>
              <a:t> and </a:t>
            </a:r>
            <a:r>
              <a:rPr lang="de-DE" sz="2000" dirty="0" err="1" smtClean="0">
                <a:solidFill>
                  <a:srgbClr val="000000"/>
                </a:solidFill>
                <a:latin typeface="+mn-lt"/>
                <a:cs typeface="Times New Roman" charset="0"/>
                <a:sym typeface="Wingdings"/>
              </a:rPr>
              <a:t>networks</a:t>
            </a:r>
            <a:r>
              <a:rPr lang="de-DE" sz="2000" dirty="0" smtClean="0">
                <a:solidFill>
                  <a:srgbClr val="000000"/>
                </a:solidFill>
                <a:latin typeface="+mn-lt"/>
                <a:cs typeface="Times New Roman" charset="0"/>
                <a:sym typeface="Wingdings"/>
              </a:rPr>
              <a:t> </a:t>
            </a:r>
          </a:p>
          <a:p>
            <a:pPr marL="0" indent="0" eaLnBrk="1" hangingPunct="1">
              <a:spcBef>
                <a:spcPct val="0"/>
              </a:spcBef>
              <a:defRPr/>
            </a:pPr>
            <a:r>
              <a:rPr lang="de-DE" sz="2000" dirty="0" smtClean="0">
                <a:solidFill>
                  <a:srgbClr val="000000"/>
                </a:solidFill>
                <a:latin typeface="+mn-lt"/>
                <a:cs typeface="Times New Roman" charset="0"/>
                <a:sym typeface="Wingdings"/>
              </a:rPr>
              <a:t> </a:t>
            </a:r>
            <a:r>
              <a:rPr lang="de-DE" sz="2000" dirty="0" err="1" smtClean="0">
                <a:solidFill>
                  <a:srgbClr val="000000"/>
                </a:solidFill>
                <a:latin typeface="+mn-lt"/>
                <a:cs typeface="Times New Roman" charset="0"/>
                <a:sym typeface="Wingdings"/>
              </a:rPr>
              <a:t>graph-induced</a:t>
            </a:r>
            <a:r>
              <a:rPr lang="de-DE" sz="2000" dirty="0" smtClean="0">
                <a:solidFill>
                  <a:srgbClr val="000000"/>
                </a:solidFill>
                <a:latin typeface="+mn-lt"/>
                <a:cs typeface="Times New Roman" charset="0"/>
                <a:sym typeface="Wingdings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latin typeface="+mn-lt"/>
                <a:cs typeface="Times New Roman" charset="0"/>
                <a:sym typeface="Wingdings"/>
              </a:rPr>
              <a:t>regularization</a:t>
            </a:r>
            <a:r>
              <a:rPr lang="de-DE" sz="2000" dirty="0" smtClean="0">
                <a:solidFill>
                  <a:srgbClr val="000000"/>
                </a:solidFill>
                <a:latin typeface="+mn-lt"/>
                <a:cs typeface="Times New Roman" charset="0"/>
                <a:sym typeface="Wingdings"/>
              </a:rPr>
              <a:t> </a:t>
            </a:r>
          </a:p>
          <a:p>
            <a:pPr marL="0" indent="0" eaLnBrk="1" hangingPunct="1">
              <a:spcBef>
                <a:spcPct val="0"/>
              </a:spcBef>
              <a:defRPr/>
            </a:pPr>
            <a:r>
              <a:rPr lang="de-DE" sz="2000" dirty="0" smtClean="0">
                <a:solidFill>
                  <a:srgbClr val="000000"/>
                </a:solidFill>
                <a:latin typeface="+mn-lt"/>
                <a:cs typeface="Times New Roman" charset="0"/>
                <a:sym typeface="Wingdings"/>
              </a:rPr>
              <a:t> HPC-</a:t>
            </a:r>
            <a:r>
              <a:rPr lang="de-DE" sz="2000" dirty="0" err="1" smtClean="0">
                <a:solidFill>
                  <a:srgbClr val="000000"/>
                </a:solidFill>
                <a:latin typeface="+mn-lt"/>
                <a:cs typeface="Times New Roman" charset="0"/>
                <a:sym typeface="Wingdings"/>
              </a:rPr>
              <a:t>scalable</a:t>
            </a:r>
            <a:r>
              <a:rPr lang="de-DE" sz="2000" dirty="0" smtClean="0">
                <a:solidFill>
                  <a:srgbClr val="000000"/>
                </a:solidFill>
                <a:latin typeface="+mn-lt"/>
                <a:cs typeface="Times New Roman" charset="0"/>
                <a:sym typeface="Wingdings"/>
              </a:rPr>
              <a:t> QP-problems</a:t>
            </a:r>
          </a:p>
          <a:p>
            <a:pPr eaLnBrk="1" hangingPunct="1">
              <a:spcBef>
                <a:spcPct val="0"/>
              </a:spcBef>
              <a:buFont typeface="Arial"/>
              <a:buChar char="•"/>
              <a:defRPr/>
            </a:pPr>
            <a:endParaRPr lang="de-DE" sz="1600" dirty="0">
              <a:solidFill>
                <a:srgbClr val="000000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65539" name="Rectangle 2"/>
          <p:cNvSpPr txBox="1">
            <a:spLocks noChangeArrowheads="1"/>
          </p:cNvSpPr>
          <p:nvPr/>
        </p:nvSpPr>
        <p:spPr bwMode="auto">
          <a:xfrm>
            <a:off x="189956" y="207506"/>
            <a:ext cx="8971507" cy="68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rgbClr val="00749A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rgbClr val="00749A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rgbClr val="00749A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rgbClr val="00749A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rgbClr val="00749A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749A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749A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749A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749A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de-DE" sz="2800" u="sng" dirty="0" smtClean="0">
                <a:solidFill>
                  <a:srgbClr val="000000"/>
                </a:solidFill>
                <a:latin typeface="+mn-lt"/>
                <a:cs typeface="Times New Roman" charset="0"/>
              </a:rPr>
              <a:t>FEM</a:t>
            </a:r>
            <a:r>
              <a:rPr lang="de-DE" sz="2800" u="sng" dirty="0">
                <a:solidFill>
                  <a:srgbClr val="000000"/>
                </a:solidFill>
                <a:latin typeface="+mn-lt"/>
                <a:cs typeface="Times New Roman" charset="0"/>
              </a:rPr>
              <a:t>-</a:t>
            </a:r>
            <a:r>
              <a:rPr lang="de-DE" sz="2800" u="sng" dirty="0" smtClean="0">
                <a:solidFill>
                  <a:srgbClr val="000000"/>
                </a:solidFill>
                <a:latin typeface="+mn-lt"/>
                <a:cs typeface="Times New Roman" charset="0"/>
              </a:rPr>
              <a:t>framework </a:t>
            </a:r>
            <a:r>
              <a:rPr lang="de-DE" sz="2800" u="sng" dirty="0" err="1" smtClean="0">
                <a:solidFill>
                  <a:srgbClr val="000000"/>
                </a:solidFill>
                <a:latin typeface="+mn-lt"/>
                <a:cs typeface="Times New Roman" charset="0"/>
              </a:rPr>
              <a:t>for</a:t>
            </a:r>
            <a:r>
              <a:rPr lang="de-DE" sz="2800" u="sng" dirty="0" smtClean="0">
                <a:solidFill>
                  <a:srgbClr val="000000"/>
                </a:solidFill>
                <a:latin typeface="+mn-lt"/>
                <a:cs typeface="Times New Roman" charset="0"/>
              </a:rPr>
              <a:t> de-</a:t>
            </a:r>
            <a:r>
              <a:rPr lang="de-DE" sz="2800" u="sng" dirty="0" err="1" smtClean="0">
                <a:solidFill>
                  <a:srgbClr val="000000"/>
                </a:solidFill>
                <a:latin typeface="+mn-lt"/>
                <a:cs typeface="Times New Roman" charset="0"/>
              </a:rPr>
              <a:t>noising</a:t>
            </a:r>
            <a:r>
              <a:rPr lang="de-DE" sz="2800" u="sng" dirty="0" smtClean="0">
                <a:solidFill>
                  <a:srgbClr val="000000"/>
                </a:solidFill>
                <a:latin typeface="+mn-lt"/>
                <a:cs typeface="Times New Roman" charset="0"/>
              </a:rPr>
              <a:t> and </a:t>
            </a:r>
            <a:r>
              <a:rPr lang="de-DE" sz="2800" u="sng" dirty="0" err="1" smtClean="0">
                <a:solidFill>
                  <a:srgbClr val="000000"/>
                </a:solidFill>
                <a:latin typeface="+mn-lt"/>
                <a:cs typeface="Times New Roman" charset="0"/>
              </a:rPr>
              <a:t>causality</a:t>
            </a:r>
            <a:r>
              <a:rPr lang="de-DE" sz="2800" u="sng" dirty="0" smtClean="0">
                <a:solidFill>
                  <a:srgbClr val="000000"/>
                </a:solidFill>
                <a:latin typeface="+mn-lt"/>
                <a:cs typeface="Times New Roman" charset="0"/>
              </a:rPr>
              <a:t> </a:t>
            </a:r>
            <a:r>
              <a:rPr lang="de-DE" sz="2800" u="sng" dirty="0" err="1" smtClean="0">
                <a:solidFill>
                  <a:srgbClr val="000000"/>
                </a:solidFill>
                <a:latin typeface="+mn-lt"/>
                <a:cs typeface="Times New Roman" charset="0"/>
              </a:rPr>
              <a:t>inference</a:t>
            </a:r>
            <a:r>
              <a:rPr lang="de-DE" sz="2800" u="sng" dirty="0" smtClean="0">
                <a:solidFill>
                  <a:srgbClr val="000000"/>
                </a:solidFill>
                <a:latin typeface="+mn-lt"/>
                <a:cs typeface="Times New Roman" charset="0"/>
              </a:rPr>
              <a:t>:       </a:t>
            </a:r>
            <a:r>
              <a:rPr lang="de-DE" sz="2800" u="sng" dirty="0" err="1" smtClean="0">
                <a:solidFill>
                  <a:srgbClr val="000000"/>
                </a:solidFill>
                <a:latin typeface="+mn-lt"/>
                <a:cs typeface="Times New Roman" charset="0"/>
              </a:rPr>
              <a:t>from</a:t>
            </a:r>
            <a:r>
              <a:rPr lang="de-DE" sz="2800" u="sng" dirty="0" smtClean="0">
                <a:solidFill>
                  <a:srgbClr val="000000"/>
                </a:solidFill>
                <a:latin typeface="+mn-lt"/>
                <a:cs typeface="Times New Roman" charset="0"/>
              </a:rPr>
              <a:t> Time- </a:t>
            </a:r>
            <a:r>
              <a:rPr lang="de-DE" sz="2800" u="sng" dirty="0" err="1" smtClean="0">
                <a:solidFill>
                  <a:srgbClr val="000000"/>
                </a:solidFill>
                <a:latin typeface="+mn-lt"/>
                <a:cs typeface="Times New Roman" charset="0"/>
              </a:rPr>
              <a:t>to</a:t>
            </a:r>
            <a:r>
              <a:rPr lang="de-DE" sz="2800" u="sng" dirty="0" smtClean="0">
                <a:solidFill>
                  <a:srgbClr val="000000"/>
                </a:solidFill>
                <a:latin typeface="+mn-lt"/>
                <a:cs typeface="Times New Roman" charset="0"/>
              </a:rPr>
              <a:t> Graph-</a:t>
            </a:r>
            <a:r>
              <a:rPr lang="de-DE" sz="2800" u="sng" dirty="0" err="1" smtClean="0">
                <a:solidFill>
                  <a:srgbClr val="000000"/>
                </a:solidFill>
                <a:latin typeface="+mn-lt"/>
                <a:cs typeface="Times New Roman" charset="0"/>
              </a:rPr>
              <a:t>Regularisations</a:t>
            </a:r>
            <a:endParaRPr lang="de-DE" sz="2800" u="sng" dirty="0">
              <a:solidFill>
                <a:srgbClr val="000000"/>
              </a:solidFill>
              <a:latin typeface="+mn-lt"/>
              <a:cs typeface="Times New Roman" charset="0"/>
            </a:endParaRPr>
          </a:p>
        </p:txBody>
      </p:sp>
      <p:grpSp>
        <p:nvGrpSpPr>
          <p:cNvPr id="65541" name="Group 9"/>
          <p:cNvGrpSpPr>
            <a:grpSpLocks/>
          </p:cNvGrpSpPr>
          <p:nvPr/>
        </p:nvGrpSpPr>
        <p:grpSpPr bwMode="auto">
          <a:xfrm>
            <a:off x="-182880" y="1399516"/>
            <a:ext cx="9504363" cy="1985963"/>
            <a:chOff x="-108520" y="2636912"/>
            <a:chExt cx="9505056" cy="1986603"/>
          </a:xfrm>
        </p:grpSpPr>
        <p:pic>
          <p:nvPicPr>
            <p:cNvPr id="65543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6376" y="3068960"/>
              <a:ext cx="968142" cy="939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544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120" y="3068960"/>
              <a:ext cx="1376720" cy="1045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5545" name="Group 8"/>
            <p:cNvGrpSpPr>
              <a:grpSpLocks/>
            </p:cNvGrpSpPr>
            <p:nvPr/>
          </p:nvGrpSpPr>
          <p:grpSpPr bwMode="auto">
            <a:xfrm>
              <a:off x="-108520" y="2780928"/>
              <a:ext cx="4662488" cy="1706706"/>
              <a:chOff x="2392684" y="612552"/>
              <a:chExt cx="4662488" cy="1706706"/>
            </a:xfrm>
          </p:grpSpPr>
          <p:sp>
            <p:nvSpPr>
              <p:cNvPr id="17" name="Rounded Rectangle 16"/>
              <p:cNvSpPr/>
              <p:nvPr/>
            </p:nvSpPr>
            <p:spPr>
              <a:xfrm>
                <a:off x="2591136" y="1054512"/>
                <a:ext cx="4248460" cy="1264057"/>
              </a:xfrm>
              <a:prstGeom prst="roundRect">
                <a:avLst/>
              </a:prstGeom>
              <a:solidFill>
                <a:srgbClr val="FFFFFF"/>
              </a:solidFill>
              <a:ln w="57150" cmpd="sng">
                <a:solidFill>
                  <a:srgbClr val="7F7F7F"/>
                </a:solidFill>
                <a:prstDash val="sys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551" name="TextBox 17"/>
              <p:cNvSpPr txBox="1">
                <a:spLocks noChangeArrowheads="1"/>
              </p:cNvSpPr>
              <p:nvPr/>
            </p:nvSpPr>
            <p:spPr bwMode="auto">
              <a:xfrm>
                <a:off x="4678684" y="988933"/>
                <a:ext cx="255588" cy="285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800" i="1">
                    <a:solidFill>
                      <a:srgbClr val="376092"/>
                    </a:solidFill>
                    <a:latin typeface="Times New Roman" charset="0"/>
                    <a:cs typeface="Times New Roman" charset="0"/>
                  </a:rPr>
                  <a:t>t</a:t>
                </a:r>
              </a:p>
            </p:txBody>
          </p:sp>
          <p:cxnSp>
            <p:nvCxnSpPr>
              <p:cNvPr id="19" name="Straight Arrow Connector 18"/>
              <p:cNvCxnSpPr/>
              <p:nvPr/>
            </p:nvCxnSpPr>
            <p:spPr>
              <a:xfrm flipV="1">
                <a:off x="3184905" y="1405463"/>
                <a:ext cx="2989480" cy="9528"/>
              </a:xfrm>
              <a:prstGeom prst="straightConnector1">
                <a:avLst/>
              </a:prstGeom>
              <a:ln w="50800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/>
              <p:nvPr/>
            </p:nvSpPr>
            <p:spPr>
              <a:xfrm>
                <a:off x="3156328" y="1362587"/>
                <a:ext cx="114308" cy="1032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3794549" y="1362587"/>
                <a:ext cx="114308" cy="1032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4404194" y="1353059"/>
                <a:ext cx="114308" cy="10480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5013838" y="1353059"/>
                <a:ext cx="114308" cy="10480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5623483" y="1345118"/>
                <a:ext cx="114308" cy="10480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558" name="TextBox 24"/>
              <p:cNvSpPr txBox="1">
                <a:spLocks noChangeArrowheads="1"/>
              </p:cNvSpPr>
              <p:nvPr/>
            </p:nvSpPr>
            <p:spPr bwMode="auto">
              <a:xfrm>
                <a:off x="6032822" y="1403271"/>
                <a:ext cx="504825" cy="307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Times New Roman" charset="0"/>
                    <a:cs typeface="Times New Roman" charset="0"/>
                  </a:rPr>
                  <a:t>time</a:t>
                </a:r>
              </a:p>
            </p:txBody>
          </p:sp>
          <p:sp>
            <p:nvSpPr>
              <p:cNvPr id="65559" name="TextBox 25"/>
              <p:cNvSpPr txBox="1">
                <a:spLocks noChangeArrowheads="1"/>
              </p:cNvSpPr>
              <p:nvPr/>
            </p:nvSpPr>
            <p:spPr bwMode="auto">
              <a:xfrm>
                <a:off x="3103884" y="1382633"/>
                <a:ext cx="522288" cy="369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800" i="1">
                    <a:solidFill>
                      <a:srgbClr val="376092"/>
                    </a:solidFill>
                    <a:latin typeface="Times New Roman" charset="0"/>
                    <a:cs typeface="Times New Roman" charset="0"/>
                  </a:rPr>
                  <a:t>t</a:t>
                </a:r>
                <a:r>
                  <a:rPr lang="en-US" sz="1800" i="1" baseline="-25000">
                    <a:solidFill>
                      <a:srgbClr val="376092"/>
                    </a:solidFill>
                    <a:latin typeface="Times New Roman" charset="0"/>
                    <a:cs typeface="Times New Roman" charset="0"/>
                  </a:rPr>
                  <a:t>n-2</a:t>
                </a:r>
                <a:endParaRPr lang="en-US" sz="1800" i="1">
                  <a:solidFill>
                    <a:srgbClr val="376092"/>
                  </a:solidFill>
                  <a:latin typeface="Times New Roman" charset="0"/>
                  <a:cs typeface="Times New Roman" charset="0"/>
                </a:endParaRPr>
              </a:p>
            </p:txBody>
          </p:sp>
          <p:sp>
            <p:nvSpPr>
              <p:cNvPr id="65560" name="TextBox 26"/>
              <p:cNvSpPr txBox="1">
                <a:spLocks noChangeArrowheads="1"/>
              </p:cNvSpPr>
              <p:nvPr/>
            </p:nvSpPr>
            <p:spPr bwMode="auto">
              <a:xfrm>
                <a:off x="3705547" y="1382633"/>
                <a:ext cx="520700" cy="369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800" i="1">
                    <a:solidFill>
                      <a:srgbClr val="376092"/>
                    </a:solidFill>
                    <a:latin typeface="Times New Roman" charset="0"/>
                    <a:cs typeface="Times New Roman" charset="0"/>
                  </a:rPr>
                  <a:t>t</a:t>
                </a:r>
                <a:r>
                  <a:rPr lang="en-US" sz="1800" i="1" baseline="-25000">
                    <a:solidFill>
                      <a:srgbClr val="376092"/>
                    </a:solidFill>
                    <a:latin typeface="Times New Roman" charset="0"/>
                    <a:cs typeface="Times New Roman" charset="0"/>
                  </a:rPr>
                  <a:t>n-1</a:t>
                </a:r>
                <a:endParaRPr lang="en-US" sz="1800" i="1">
                  <a:solidFill>
                    <a:srgbClr val="376092"/>
                  </a:solidFill>
                  <a:latin typeface="Times New Roman" charset="0"/>
                  <a:cs typeface="Times New Roman" charset="0"/>
                </a:endParaRPr>
              </a:p>
            </p:txBody>
          </p:sp>
          <p:sp>
            <p:nvSpPr>
              <p:cNvPr id="65561" name="TextBox 27"/>
              <p:cNvSpPr txBox="1">
                <a:spLocks noChangeArrowheads="1"/>
              </p:cNvSpPr>
              <p:nvPr/>
            </p:nvSpPr>
            <p:spPr bwMode="auto">
              <a:xfrm>
                <a:off x="4305622" y="1382633"/>
                <a:ext cx="393700" cy="369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800" i="1">
                    <a:solidFill>
                      <a:srgbClr val="376092"/>
                    </a:solidFill>
                    <a:latin typeface="Times New Roman" charset="0"/>
                    <a:cs typeface="Times New Roman" charset="0"/>
                  </a:rPr>
                  <a:t>t</a:t>
                </a:r>
                <a:r>
                  <a:rPr lang="en-US" sz="1800" i="1" baseline="-25000">
                    <a:solidFill>
                      <a:srgbClr val="376092"/>
                    </a:solidFill>
                    <a:latin typeface="Times New Roman" charset="0"/>
                    <a:cs typeface="Times New Roman" charset="0"/>
                  </a:rPr>
                  <a:t>n</a:t>
                </a:r>
                <a:endParaRPr lang="en-US" sz="1800" i="1">
                  <a:solidFill>
                    <a:srgbClr val="376092"/>
                  </a:solidFill>
                  <a:latin typeface="Times New Roman" charset="0"/>
                  <a:cs typeface="Times New Roman" charset="0"/>
                </a:endParaRPr>
              </a:p>
            </p:txBody>
          </p:sp>
          <p:sp>
            <p:nvSpPr>
              <p:cNvPr id="65562" name="TextBox 28"/>
              <p:cNvSpPr txBox="1">
                <a:spLocks noChangeArrowheads="1"/>
              </p:cNvSpPr>
              <p:nvPr/>
            </p:nvSpPr>
            <p:spPr bwMode="auto">
              <a:xfrm>
                <a:off x="4937447" y="1382633"/>
                <a:ext cx="573087" cy="369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800" i="1">
                    <a:solidFill>
                      <a:srgbClr val="376092"/>
                    </a:solidFill>
                    <a:latin typeface="Times New Roman" charset="0"/>
                    <a:cs typeface="Times New Roman" charset="0"/>
                  </a:rPr>
                  <a:t>t</a:t>
                </a:r>
                <a:r>
                  <a:rPr lang="en-US" sz="1800" i="1" baseline="-25000">
                    <a:solidFill>
                      <a:srgbClr val="376092"/>
                    </a:solidFill>
                    <a:latin typeface="Times New Roman" charset="0"/>
                    <a:cs typeface="Times New Roman" charset="0"/>
                  </a:rPr>
                  <a:t>n+1</a:t>
                </a:r>
                <a:endParaRPr lang="en-US" sz="1800" i="1">
                  <a:solidFill>
                    <a:srgbClr val="376092"/>
                  </a:solidFill>
                  <a:latin typeface="Times New Roman" charset="0"/>
                  <a:cs typeface="Times New Roman" charset="0"/>
                </a:endParaRPr>
              </a:p>
            </p:txBody>
          </p:sp>
          <p:sp>
            <p:nvSpPr>
              <p:cNvPr id="65563" name="TextBox 29"/>
              <p:cNvSpPr txBox="1">
                <a:spLocks noChangeArrowheads="1"/>
              </p:cNvSpPr>
              <p:nvPr/>
            </p:nvSpPr>
            <p:spPr bwMode="auto">
              <a:xfrm>
                <a:off x="5478784" y="1382633"/>
                <a:ext cx="574675" cy="369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800" i="1">
                    <a:solidFill>
                      <a:srgbClr val="376092"/>
                    </a:solidFill>
                    <a:latin typeface="Times New Roman" charset="0"/>
                    <a:cs typeface="Times New Roman" charset="0"/>
                  </a:rPr>
                  <a:t>t</a:t>
                </a:r>
                <a:r>
                  <a:rPr lang="en-US" sz="1800" i="1" baseline="-25000">
                    <a:solidFill>
                      <a:srgbClr val="376092"/>
                    </a:solidFill>
                    <a:latin typeface="Times New Roman" charset="0"/>
                    <a:cs typeface="Times New Roman" charset="0"/>
                  </a:rPr>
                  <a:t>n+2</a:t>
                </a:r>
                <a:endParaRPr lang="en-US" sz="1800" i="1">
                  <a:solidFill>
                    <a:srgbClr val="376092"/>
                  </a:solidFill>
                  <a:latin typeface="Times New Roman" charset="0"/>
                  <a:cs typeface="Times New Roman" charset="0"/>
                </a:endParaRPr>
              </a:p>
            </p:txBody>
          </p:sp>
          <p:sp>
            <p:nvSpPr>
              <p:cNvPr id="65564" name="TextBox 30"/>
              <p:cNvSpPr txBox="1">
                <a:spLocks noChangeArrowheads="1"/>
              </p:cNvSpPr>
              <p:nvPr/>
            </p:nvSpPr>
            <p:spPr bwMode="auto">
              <a:xfrm>
                <a:off x="6096322" y="1136571"/>
                <a:ext cx="468312" cy="369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800" i="1">
                    <a:solidFill>
                      <a:srgbClr val="376092"/>
                    </a:solidFill>
                    <a:latin typeface="Times New Roman" charset="0"/>
                    <a:cs typeface="Times New Roman" charset="0"/>
                  </a:rPr>
                  <a:t>…</a:t>
                </a:r>
              </a:p>
            </p:txBody>
          </p:sp>
          <p:sp>
            <p:nvSpPr>
              <p:cNvPr id="65565" name="TextBox 31"/>
              <p:cNvSpPr txBox="1">
                <a:spLocks noChangeArrowheads="1"/>
              </p:cNvSpPr>
              <p:nvPr/>
            </p:nvSpPr>
            <p:spPr bwMode="auto">
              <a:xfrm>
                <a:off x="2849884" y="1136571"/>
                <a:ext cx="468313" cy="369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800" i="1">
                    <a:solidFill>
                      <a:srgbClr val="376092"/>
                    </a:solidFill>
                    <a:latin typeface="Times New Roman" charset="0"/>
                    <a:cs typeface="Times New Roman" charset="0"/>
                  </a:rPr>
                  <a:t>…</a:t>
                </a:r>
              </a:p>
            </p:txBody>
          </p:sp>
          <p:sp>
            <p:nvSpPr>
              <p:cNvPr id="65566" name="TextBox 32"/>
              <p:cNvSpPr txBox="1">
                <a:spLocks noChangeArrowheads="1"/>
              </p:cNvSpPr>
              <p:nvPr/>
            </p:nvSpPr>
            <p:spPr bwMode="auto">
              <a:xfrm>
                <a:off x="2392684" y="1638221"/>
                <a:ext cx="4662488" cy="584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600" u="sng" dirty="0">
                    <a:latin typeface="+mn-lt"/>
                    <a:cs typeface="Times New Roman" charset="0"/>
                  </a:rPr>
                  <a:t>Regularization:</a:t>
                </a:r>
                <a:r>
                  <a:rPr lang="en-US" sz="1600" dirty="0">
                    <a:latin typeface="+mn-lt"/>
                    <a:cs typeface="Times New Roman" charset="0"/>
                  </a:rPr>
                  <a:t> </a:t>
                </a:r>
                <a:r>
                  <a:rPr lang="en-US" sz="1600" dirty="0">
                    <a:solidFill>
                      <a:srgbClr val="000000"/>
                    </a:solidFill>
                    <a:latin typeface="+mn-lt"/>
                    <a:cs typeface="Times New Roman" charset="0"/>
                  </a:rPr>
                  <a:t>parameter values of </a:t>
                </a:r>
                <a:r>
                  <a:rPr lang="de-DE" sz="1600" dirty="0">
                    <a:solidFill>
                      <a:srgbClr val="000000"/>
                    </a:solidFill>
                    <a:cs typeface="Times New Roman" charset="0"/>
                  </a:rPr>
                  <a:t>θ</a:t>
                </a:r>
                <a:r>
                  <a:rPr lang="en-US" sz="1600" i="1" dirty="0" smtClean="0">
                    <a:solidFill>
                      <a:srgbClr val="000000"/>
                    </a:solidFill>
                    <a:latin typeface="+mn-lt"/>
                    <a:cs typeface="Times New Roman" charset="0"/>
                  </a:rPr>
                  <a:t>(t</a:t>
                </a:r>
                <a:r>
                  <a:rPr lang="en-US" sz="1600" i="1" dirty="0">
                    <a:solidFill>
                      <a:srgbClr val="000000"/>
                    </a:solidFill>
                    <a:latin typeface="+mn-lt"/>
                    <a:cs typeface="Times New Roman" charset="0"/>
                  </a:rPr>
                  <a:t>)</a:t>
                </a:r>
                <a:r>
                  <a:rPr lang="en-US" sz="1600" dirty="0">
                    <a:solidFill>
                      <a:srgbClr val="000000"/>
                    </a:solidFill>
                    <a:latin typeface="+mn-lt"/>
                    <a:cs typeface="Times New Roman" charset="0"/>
                  </a:rPr>
                  <a:t> should be similar if they are close in time</a:t>
                </a:r>
                <a:endParaRPr lang="en-US" sz="1600" b="1" dirty="0">
                  <a:solidFill>
                    <a:srgbClr val="000000"/>
                  </a:solidFill>
                  <a:latin typeface="+mn-lt"/>
                  <a:cs typeface="Times New Roman" charset="0"/>
                </a:endParaRPr>
              </a:p>
            </p:txBody>
          </p:sp>
          <p:sp>
            <p:nvSpPr>
              <p:cNvPr id="65567" name="TextBox 33"/>
              <p:cNvSpPr txBox="1">
                <a:spLocks noChangeArrowheads="1"/>
              </p:cNvSpPr>
              <p:nvPr/>
            </p:nvSpPr>
            <p:spPr bwMode="auto">
              <a:xfrm>
                <a:off x="3238748" y="612552"/>
                <a:ext cx="3240857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00749A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600" i="1" u="sng" dirty="0">
                    <a:solidFill>
                      <a:srgbClr val="FF0000"/>
                    </a:solidFill>
                    <a:latin typeface="Times New Roman" charset="0"/>
                    <a:cs typeface="Times New Roman" charset="0"/>
                  </a:rPr>
                  <a:t>time-persistent/metastable  models</a:t>
                </a:r>
              </a:p>
            </p:txBody>
          </p:sp>
        </p:grpSp>
        <p:sp>
          <p:nvSpPr>
            <p:cNvPr id="42" name="Rounded Rectangle 41"/>
            <p:cNvSpPr/>
            <p:nvPr/>
          </p:nvSpPr>
          <p:spPr>
            <a:xfrm>
              <a:off x="4949624" y="3068851"/>
              <a:ext cx="4177018" cy="1554664"/>
            </a:xfrm>
            <a:prstGeom prst="roundRect">
              <a:avLst/>
            </a:prstGeom>
            <a:noFill/>
            <a:ln w="57150" cmpd="sng">
              <a:solidFill>
                <a:srgbClr val="7F7F7F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5547" name="TextBox 32"/>
            <p:cNvSpPr txBox="1">
              <a:spLocks noChangeArrowheads="1"/>
            </p:cNvSpPr>
            <p:nvPr/>
          </p:nvSpPr>
          <p:spPr bwMode="auto">
            <a:xfrm>
              <a:off x="4734048" y="3942477"/>
              <a:ext cx="4662488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rgbClr val="00749A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rgbClr val="00749A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rgbClr val="00749A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rgbClr val="00749A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rgbClr val="00749A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00749A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00749A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00749A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00749A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 u="sng" dirty="0">
                  <a:latin typeface="+mn-lt"/>
                  <a:cs typeface="Times New Roman" charset="0"/>
                </a:rPr>
                <a:t>Regularization:</a:t>
              </a:r>
              <a:r>
                <a:rPr lang="en-US" sz="1600" dirty="0">
                  <a:latin typeface="+mn-lt"/>
                  <a:cs typeface="Times New Roman" charset="0"/>
                </a:rPr>
                <a:t> </a:t>
              </a:r>
              <a:r>
                <a:rPr lang="en-US" sz="1600" dirty="0">
                  <a:solidFill>
                    <a:srgbClr val="000000"/>
                  </a:solidFill>
                  <a:latin typeface="+mn-lt"/>
                  <a:cs typeface="Times New Roman" charset="0"/>
                </a:rPr>
                <a:t>parameter values of </a:t>
              </a:r>
              <a:r>
                <a:rPr lang="de-DE" sz="1600" dirty="0">
                  <a:solidFill>
                    <a:srgbClr val="000000"/>
                  </a:solidFill>
                  <a:cs typeface="Times New Roman" charset="0"/>
                </a:rPr>
                <a:t>θ</a:t>
              </a:r>
              <a:r>
                <a:rPr lang="en-US" sz="1600" i="1" dirty="0" smtClean="0">
                  <a:solidFill>
                    <a:srgbClr val="000000"/>
                  </a:solidFill>
                  <a:latin typeface="+mn-lt"/>
                  <a:cs typeface="Times New Roman" charset="0"/>
                </a:rPr>
                <a:t>(s</a:t>
              </a:r>
              <a:r>
                <a:rPr lang="en-US" sz="1600" i="1" dirty="0">
                  <a:solidFill>
                    <a:srgbClr val="000000"/>
                  </a:solidFill>
                  <a:latin typeface="+mn-lt"/>
                  <a:cs typeface="Times New Roman" charset="0"/>
                </a:rPr>
                <a:t>)</a:t>
              </a:r>
              <a:r>
                <a:rPr lang="en-US" sz="1600" dirty="0">
                  <a:solidFill>
                    <a:srgbClr val="000000"/>
                  </a:solidFill>
                  <a:latin typeface="+mn-lt"/>
                  <a:cs typeface="Times New Roman" charset="0"/>
                </a:rPr>
                <a:t> should be similar if they are close on the graph</a:t>
              </a:r>
              <a:endParaRPr lang="en-US" sz="1600" b="1" dirty="0">
                <a:solidFill>
                  <a:srgbClr val="000000"/>
                </a:solidFill>
                <a:latin typeface="+mn-lt"/>
                <a:cs typeface="Times New Roman" charset="0"/>
              </a:endParaRPr>
            </a:p>
          </p:txBody>
        </p:sp>
        <p:sp>
          <p:nvSpPr>
            <p:cNvPr id="65548" name="TextBox 33"/>
            <p:cNvSpPr txBox="1">
              <a:spLocks noChangeArrowheads="1"/>
            </p:cNvSpPr>
            <p:nvPr/>
          </p:nvSpPr>
          <p:spPr bwMode="auto">
            <a:xfrm>
              <a:off x="5454128" y="2636912"/>
              <a:ext cx="325888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rgbClr val="00749A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rgbClr val="00749A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rgbClr val="00749A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rgbClr val="00749A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rgbClr val="00749A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00749A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00749A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00749A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00749A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 i="1">
                  <a:solidFill>
                    <a:srgbClr val="FF0000"/>
                  </a:solidFill>
                  <a:latin typeface="Times New Roman" charset="0"/>
                  <a:cs typeface="Times New Roman" charset="0"/>
                </a:rPr>
                <a:t>graph-persistent/metastable models</a:t>
              </a:r>
            </a:p>
          </p:txBody>
        </p:sp>
        <p:sp>
          <p:nvSpPr>
            <p:cNvPr id="65" name="Down Arrow 64"/>
            <p:cNvSpPr/>
            <p:nvPr/>
          </p:nvSpPr>
          <p:spPr>
            <a:xfrm rot="16200000" flipH="1">
              <a:off x="4465363" y="3607235"/>
              <a:ext cx="304898" cy="381028"/>
            </a:xfrm>
            <a:prstGeom prst="downArrow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 dirty="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33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423025"/>
            <a:ext cx="2924176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5"/>
          <p:cNvSpPr txBox="1"/>
          <p:nvPr/>
        </p:nvSpPr>
        <p:spPr>
          <a:xfrm>
            <a:off x="244770" y="5607898"/>
            <a:ext cx="8806838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 smtClean="0"/>
              <a:t>Gerber S., Horenko</a:t>
            </a:r>
            <a:r>
              <a:rPr lang="cs-CZ" sz="2000" i="1" dirty="0" smtClean="0"/>
              <a:t> I.:</a:t>
            </a:r>
            <a:r>
              <a:rPr lang="fr-CH" sz="2000" i="1" dirty="0" smtClean="0"/>
              <a:t> </a:t>
            </a:r>
            <a:r>
              <a:rPr lang="fr-CH" sz="2000" i="1" dirty="0" err="1" smtClean="0"/>
              <a:t>Improving</a:t>
            </a:r>
            <a:r>
              <a:rPr lang="fr-CH" sz="2000" i="1" dirty="0" smtClean="0"/>
              <a:t> </a:t>
            </a:r>
            <a:r>
              <a:rPr lang="fr-CH" sz="2000" i="1" dirty="0" err="1" smtClean="0"/>
              <a:t>Clustering</a:t>
            </a:r>
            <a:r>
              <a:rPr lang="fr-CH" sz="2000" i="1" dirty="0" smtClean="0"/>
              <a:t> by </a:t>
            </a:r>
            <a:r>
              <a:rPr lang="fr-CH" sz="2000" i="1" dirty="0" err="1" smtClean="0"/>
              <a:t>Imposing</a:t>
            </a:r>
            <a:r>
              <a:rPr lang="fr-CH" sz="2000" i="1" dirty="0" smtClean="0"/>
              <a:t> Network Information</a:t>
            </a:r>
            <a:r>
              <a:rPr lang="cs-CZ" sz="2000" i="1" dirty="0" smtClean="0"/>
              <a:t>,</a:t>
            </a:r>
            <a:r>
              <a:rPr lang="en-US" sz="2000" i="1" dirty="0"/>
              <a:t> </a:t>
            </a:r>
            <a:r>
              <a:rPr lang="en-US" sz="2000" i="1" dirty="0" smtClean="0"/>
              <a:t>Sciences Advances (AAAS), </a:t>
            </a:r>
            <a:r>
              <a:rPr lang="en-US" sz="2000" i="1" kern="0" dirty="0">
                <a:solidFill>
                  <a:srgbClr val="000000"/>
                </a:solidFill>
              </a:rPr>
              <a:t>1(7):e1500163, </a:t>
            </a:r>
            <a:r>
              <a:rPr lang="en-US" sz="2000" i="1" kern="0" dirty="0" smtClean="0">
                <a:solidFill>
                  <a:srgbClr val="000000"/>
                </a:solidFill>
              </a:rPr>
              <a:t>2015</a:t>
            </a:r>
            <a:endParaRPr lang="de-DE" sz="2000" i="1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85266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délník 24"/>
          <p:cNvSpPr/>
          <p:nvPr/>
        </p:nvSpPr>
        <p:spPr bwMode="auto">
          <a:xfrm>
            <a:off x="364101" y="2069041"/>
            <a:ext cx="4893699" cy="1597704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28" tIns="45715" rIns="91428" bIns="45715"/>
          <a:lstStyle/>
          <a:p>
            <a:pPr defTabSz="801688" eaLnBrk="1" hangingPunct="1">
              <a:spcBef>
                <a:spcPct val="20000"/>
              </a:spcBef>
              <a:defRPr/>
            </a:pPr>
            <a:endParaRPr lang="cs-CZ">
              <a:solidFill>
                <a:srgbClr val="00749A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563562"/>
          </a:xfrm>
        </p:spPr>
        <p:txBody>
          <a:bodyPr>
            <a:normAutofit/>
          </a:bodyPr>
          <a:lstStyle/>
          <a:p>
            <a:pPr algn="l"/>
            <a:r>
              <a:rPr lang="cs-CZ" sz="2800" u="sng" dirty="0" err="1" smtClean="0"/>
              <a:t>Solving</a:t>
            </a:r>
            <a:r>
              <a:rPr lang="cs-CZ" sz="2800" u="sng" dirty="0" smtClean="0"/>
              <a:t> </a:t>
            </a:r>
            <a:r>
              <a:rPr lang="cs-CZ" sz="2800" u="sng" dirty="0" err="1" smtClean="0"/>
              <a:t>the</a:t>
            </a:r>
            <a:r>
              <a:rPr lang="cs-CZ" sz="2800" u="sng" dirty="0" smtClean="0"/>
              <a:t> </a:t>
            </a:r>
            <a:r>
              <a:rPr lang="cs-CZ" sz="2800" u="sng" dirty="0" err="1" smtClean="0"/>
              <a:t>problem</a:t>
            </a:r>
            <a:endParaRPr lang="cs-CZ" sz="2800" u="sng" dirty="0"/>
          </a:p>
        </p:txBody>
      </p:sp>
      <p:pic>
        <p:nvPicPr>
          <p:cNvPr id="9" name="Obráze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81" y="682322"/>
            <a:ext cx="6168207" cy="722204"/>
          </a:xfrm>
          <a:prstGeom prst="rect">
            <a:avLst/>
          </a:prstGeom>
        </p:spPr>
      </p:pic>
      <p:pic>
        <p:nvPicPr>
          <p:cNvPr id="11" name="Obrázek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088" y="1023214"/>
            <a:ext cx="2639377" cy="523066"/>
          </a:xfrm>
          <a:prstGeom prst="rect">
            <a:avLst/>
          </a:prstGeom>
        </p:spPr>
      </p:pic>
      <p:sp>
        <p:nvSpPr>
          <p:cNvPr id="17" name="Levá složená závorka 13"/>
          <p:cNvSpPr>
            <a:spLocks/>
          </p:cNvSpPr>
          <p:nvPr/>
        </p:nvSpPr>
        <p:spPr bwMode="auto">
          <a:xfrm rot="16200000">
            <a:off x="4049255" y="-783164"/>
            <a:ext cx="222532" cy="4517134"/>
          </a:xfrm>
          <a:prstGeom prst="leftBrace">
            <a:avLst>
              <a:gd name="adj1" fmla="val 8369"/>
              <a:gd name="adj2" fmla="val 50000"/>
            </a:avLst>
          </a:prstGeom>
          <a:noFill/>
          <a:ln w="9525" algn="ctr">
            <a:solidFill>
              <a:srgbClr val="0E03E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8" tIns="45715" rIns="91428" bIns="45715"/>
          <a:lstStyle>
            <a:lvl1pPr defTabSz="801688"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01688"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01688"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01688"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01688"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cs-CZ" altLang="cs-CZ"/>
          </a:p>
        </p:txBody>
      </p:sp>
      <p:pic>
        <p:nvPicPr>
          <p:cNvPr id="12" name="Obráze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494" y="1586669"/>
            <a:ext cx="728053" cy="300228"/>
          </a:xfrm>
          <a:prstGeom prst="rect">
            <a:avLst/>
          </a:prstGeom>
        </p:spPr>
      </p:pic>
      <p:sp>
        <p:nvSpPr>
          <p:cNvPr id="27" name="TextovéPole 26"/>
          <p:cNvSpPr txBox="1"/>
          <p:nvPr/>
        </p:nvSpPr>
        <p:spPr>
          <a:xfrm>
            <a:off x="6341586" y="2009788"/>
            <a:ext cx="19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 smtClean="0"/>
              <a:t>depends</a:t>
            </a:r>
            <a:r>
              <a:rPr lang="cs-CZ" dirty="0" smtClean="0"/>
              <a:t> on model</a:t>
            </a:r>
            <a:endParaRPr lang="cs-CZ" dirty="0"/>
          </a:p>
        </p:txBody>
      </p:sp>
      <p:pic>
        <p:nvPicPr>
          <p:cNvPr id="31" name="Obráze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809" y="2524779"/>
            <a:ext cx="3139549" cy="1065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Obrázek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223" y="2161495"/>
            <a:ext cx="4652669" cy="1428935"/>
          </a:xfrm>
          <a:prstGeom prst="rect">
            <a:avLst/>
          </a:prstGeom>
        </p:spPr>
      </p:pic>
      <p:cxnSp>
        <p:nvCxnSpPr>
          <p:cNvPr id="26" name="Přímá spojovací šipka 18"/>
          <p:cNvCxnSpPr>
            <a:stCxn id="27" idx="1"/>
          </p:cNvCxnSpPr>
          <p:nvPr/>
        </p:nvCxnSpPr>
        <p:spPr>
          <a:xfrm flipH="1">
            <a:off x="5001768" y="2194454"/>
            <a:ext cx="1339818" cy="4207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Přímá spojovací šipka 18"/>
          <p:cNvCxnSpPr>
            <a:endCxn id="2" idx="3"/>
          </p:cNvCxnSpPr>
          <p:nvPr/>
        </p:nvCxnSpPr>
        <p:spPr>
          <a:xfrm flipH="1">
            <a:off x="5086892" y="2694582"/>
            <a:ext cx="1021301" cy="1813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46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563562"/>
          </a:xfrm>
        </p:spPr>
        <p:txBody>
          <a:bodyPr>
            <a:normAutofit/>
          </a:bodyPr>
          <a:lstStyle/>
          <a:p>
            <a:pPr algn="l"/>
            <a:r>
              <a:rPr lang="cs-CZ" sz="2800" u="sng" dirty="0" err="1" smtClean="0"/>
              <a:t>Solving</a:t>
            </a:r>
            <a:r>
              <a:rPr lang="cs-CZ" sz="2800" u="sng" dirty="0" smtClean="0"/>
              <a:t> </a:t>
            </a:r>
            <a:r>
              <a:rPr lang="cs-CZ" sz="2800" u="sng" dirty="0" err="1" smtClean="0"/>
              <a:t>the</a:t>
            </a:r>
            <a:r>
              <a:rPr lang="cs-CZ" sz="2800" u="sng" dirty="0" smtClean="0"/>
              <a:t> </a:t>
            </a:r>
            <a:r>
              <a:rPr lang="cs-CZ" sz="2800" u="sng" dirty="0" err="1" smtClean="0"/>
              <a:t>problem</a:t>
            </a:r>
            <a:endParaRPr lang="cs-CZ" sz="2800" u="sng" dirty="0"/>
          </a:p>
        </p:txBody>
      </p:sp>
      <p:pic>
        <p:nvPicPr>
          <p:cNvPr id="9" name="Obráze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81" y="682322"/>
            <a:ext cx="6168207" cy="722204"/>
          </a:xfrm>
          <a:prstGeom prst="rect">
            <a:avLst/>
          </a:prstGeom>
        </p:spPr>
      </p:pic>
      <p:pic>
        <p:nvPicPr>
          <p:cNvPr id="11" name="Obrázek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088" y="1023214"/>
            <a:ext cx="2639377" cy="523066"/>
          </a:xfrm>
          <a:prstGeom prst="rect">
            <a:avLst/>
          </a:prstGeom>
        </p:spPr>
      </p:pic>
      <p:sp>
        <p:nvSpPr>
          <p:cNvPr id="17" name="Levá složená závorka 13"/>
          <p:cNvSpPr>
            <a:spLocks/>
          </p:cNvSpPr>
          <p:nvPr/>
        </p:nvSpPr>
        <p:spPr bwMode="auto">
          <a:xfrm rot="16200000">
            <a:off x="4049255" y="-783164"/>
            <a:ext cx="222532" cy="4517134"/>
          </a:xfrm>
          <a:prstGeom prst="leftBrace">
            <a:avLst>
              <a:gd name="adj1" fmla="val 8369"/>
              <a:gd name="adj2" fmla="val 50000"/>
            </a:avLst>
          </a:prstGeom>
          <a:noFill/>
          <a:ln w="9525" algn="ctr">
            <a:solidFill>
              <a:srgbClr val="0E03E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8" tIns="45715" rIns="91428" bIns="45715"/>
          <a:lstStyle>
            <a:lvl1pPr defTabSz="801688"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01688"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01688"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01688"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01688"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cs-CZ" altLang="cs-CZ"/>
          </a:p>
        </p:txBody>
      </p:sp>
      <p:pic>
        <p:nvPicPr>
          <p:cNvPr id="12" name="Obráze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494" y="1586669"/>
            <a:ext cx="728053" cy="300228"/>
          </a:xfrm>
          <a:prstGeom prst="rect">
            <a:avLst/>
          </a:prstGeom>
        </p:spPr>
      </p:pic>
      <p:grpSp>
        <p:nvGrpSpPr>
          <p:cNvPr id="46" name="Skupina 45"/>
          <p:cNvGrpSpPr/>
          <p:nvPr/>
        </p:nvGrpSpPr>
        <p:grpSpPr>
          <a:xfrm>
            <a:off x="630008" y="3583992"/>
            <a:ext cx="6746641" cy="2392970"/>
            <a:chOff x="833438" y="3846513"/>
            <a:chExt cx="7953375" cy="2820987"/>
          </a:xfrm>
        </p:grpSpPr>
        <p:pic>
          <p:nvPicPr>
            <p:cNvPr id="35" name="Obrázek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438" y="3878263"/>
              <a:ext cx="7267575" cy="1520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Levá složená závorka 13"/>
            <p:cNvSpPr>
              <a:spLocks/>
            </p:cNvSpPr>
            <p:nvPr/>
          </p:nvSpPr>
          <p:spPr bwMode="auto">
            <a:xfrm rot="5400000" flipH="1">
              <a:off x="2188369" y="4750594"/>
              <a:ext cx="315913" cy="1584325"/>
            </a:xfrm>
            <a:prstGeom prst="leftBrace">
              <a:avLst>
                <a:gd name="adj1" fmla="val 8358"/>
                <a:gd name="adj2" fmla="val 50000"/>
              </a:avLst>
            </a:prstGeom>
            <a:noFill/>
            <a:ln w="9525" algn="ctr">
              <a:solidFill>
                <a:srgbClr val="0E03E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8" tIns="45715" rIns="91428" bIns="45715"/>
            <a:lstStyle>
              <a:lvl1pPr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cs-CZ" altLang="cs-CZ"/>
            </a:p>
          </p:txBody>
        </p:sp>
        <p:pic>
          <p:nvPicPr>
            <p:cNvPr id="37" name="Obrázek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2975" y="5700713"/>
              <a:ext cx="266700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Levá složená závorka 13"/>
            <p:cNvSpPr>
              <a:spLocks/>
            </p:cNvSpPr>
            <p:nvPr/>
          </p:nvSpPr>
          <p:spPr bwMode="auto">
            <a:xfrm rot="5400000" flipH="1">
              <a:off x="3879056" y="4737894"/>
              <a:ext cx="315913" cy="1584325"/>
            </a:xfrm>
            <a:prstGeom prst="leftBrace">
              <a:avLst>
                <a:gd name="adj1" fmla="val 8358"/>
                <a:gd name="adj2" fmla="val 50000"/>
              </a:avLst>
            </a:prstGeom>
            <a:noFill/>
            <a:ln w="9525" algn="ctr">
              <a:solidFill>
                <a:srgbClr val="0E03E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8" tIns="45715" rIns="91428" bIns="45715"/>
            <a:lstStyle>
              <a:lvl1pPr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cs-CZ" altLang="cs-CZ"/>
            </a:p>
          </p:txBody>
        </p:sp>
        <p:pic>
          <p:nvPicPr>
            <p:cNvPr id="39" name="Obrázek 2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3663" y="5688013"/>
              <a:ext cx="266700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Levá složená závorka 13"/>
            <p:cNvSpPr>
              <a:spLocks/>
            </p:cNvSpPr>
            <p:nvPr/>
          </p:nvSpPr>
          <p:spPr bwMode="auto">
            <a:xfrm rot="5400000" flipH="1">
              <a:off x="5514181" y="4737894"/>
              <a:ext cx="315913" cy="1584325"/>
            </a:xfrm>
            <a:prstGeom prst="leftBrace">
              <a:avLst>
                <a:gd name="adj1" fmla="val 8358"/>
                <a:gd name="adj2" fmla="val 50000"/>
              </a:avLst>
            </a:prstGeom>
            <a:noFill/>
            <a:ln w="9525" algn="ctr">
              <a:solidFill>
                <a:srgbClr val="0E03E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8" tIns="45715" rIns="91428" bIns="45715"/>
            <a:lstStyle>
              <a:lvl1pPr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cs-CZ" altLang="cs-CZ"/>
            </a:p>
          </p:txBody>
        </p:sp>
        <p:pic>
          <p:nvPicPr>
            <p:cNvPr id="41" name="Obrázek 2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8788" y="5688013"/>
              <a:ext cx="266700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Levá složená závorka 13"/>
            <p:cNvSpPr>
              <a:spLocks/>
            </p:cNvSpPr>
            <p:nvPr/>
          </p:nvSpPr>
          <p:spPr bwMode="auto">
            <a:xfrm flipH="1">
              <a:off x="8151813" y="3846513"/>
              <a:ext cx="315912" cy="1584325"/>
            </a:xfrm>
            <a:prstGeom prst="leftBrace">
              <a:avLst>
                <a:gd name="adj1" fmla="val 8358"/>
                <a:gd name="adj2" fmla="val 50000"/>
              </a:avLst>
            </a:prstGeom>
            <a:noFill/>
            <a:ln w="9525" algn="ctr">
              <a:solidFill>
                <a:srgbClr val="0E03E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8" tIns="45715" rIns="91428" bIns="45715"/>
            <a:lstStyle>
              <a:lvl1pPr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cs-CZ" altLang="cs-CZ"/>
            </a:p>
          </p:txBody>
        </p:sp>
        <p:pic>
          <p:nvPicPr>
            <p:cNvPr id="43" name="Obrázek 2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0113" y="4495800"/>
              <a:ext cx="266700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Obrázek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838" y="6315075"/>
              <a:ext cx="476250" cy="352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Levá složená závorka 13"/>
            <p:cNvSpPr>
              <a:spLocks/>
            </p:cNvSpPr>
            <p:nvPr/>
          </p:nvSpPr>
          <p:spPr bwMode="auto">
            <a:xfrm rot="5400000" flipH="1">
              <a:off x="3863182" y="3661569"/>
              <a:ext cx="317500" cy="4884737"/>
            </a:xfrm>
            <a:prstGeom prst="leftBrace">
              <a:avLst>
                <a:gd name="adj1" fmla="val 8334"/>
                <a:gd name="adj2" fmla="val 50000"/>
              </a:avLst>
            </a:prstGeom>
            <a:noFill/>
            <a:ln w="9525" algn="ctr">
              <a:solidFill>
                <a:srgbClr val="0E03E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8" tIns="45715" rIns="91428" bIns="45715"/>
            <a:lstStyle>
              <a:lvl1pPr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cs-CZ" altLang="cs-CZ"/>
            </a:p>
          </p:txBody>
        </p:sp>
      </p:grpSp>
      <p:pic>
        <p:nvPicPr>
          <p:cNvPr id="47" name="Obrázek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875" y="1865342"/>
            <a:ext cx="3139549" cy="1065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Ovál 1"/>
          <p:cNvSpPr>
            <a:spLocks noChangeArrowheads="1"/>
          </p:cNvSpPr>
          <p:nvPr/>
        </p:nvSpPr>
        <p:spPr bwMode="auto">
          <a:xfrm>
            <a:off x="6927211" y="2468339"/>
            <a:ext cx="1079500" cy="503237"/>
          </a:xfrm>
          <a:prstGeom prst="ellips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8" tIns="45715" rIns="91428" bIns="45715"/>
          <a:lstStyle>
            <a:lvl1pPr defTabSz="801688"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01688"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01688"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01688"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01688"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6233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563562"/>
          </a:xfrm>
        </p:spPr>
        <p:txBody>
          <a:bodyPr>
            <a:normAutofit/>
          </a:bodyPr>
          <a:lstStyle/>
          <a:p>
            <a:pPr algn="l"/>
            <a:r>
              <a:rPr lang="cs-CZ" sz="2800" u="sng" dirty="0" err="1" smtClean="0"/>
              <a:t>Solving</a:t>
            </a:r>
            <a:r>
              <a:rPr lang="cs-CZ" sz="2800" u="sng" dirty="0" smtClean="0"/>
              <a:t> </a:t>
            </a:r>
            <a:r>
              <a:rPr lang="cs-CZ" sz="2800" u="sng" dirty="0" err="1" smtClean="0"/>
              <a:t>the</a:t>
            </a:r>
            <a:r>
              <a:rPr lang="cs-CZ" sz="2800" u="sng" dirty="0" smtClean="0"/>
              <a:t> </a:t>
            </a:r>
            <a:r>
              <a:rPr lang="cs-CZ" sz="2800" u="sng" dirty="0" err="1" smtClean="0"/>
              <a:t>problem</a:t>
            </a:r>
            <a:endParaRPr lang="cs-CZ" sz="2800" u="sng" dirty="0"/>
          </a:p>
        </p:txBody>
      </p:sp>
      <p:pic>
        <p:nvPicPr>
          <p:cNvPr id="9" name="Obráze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81" y="682322"/>
            <a:ext cx="6168207" cy="722204"/>
          </a:xfrm>
          <a:prstGeom prst="rect">
            <a:avLst/>
          </a:prstGeom>
        </p:spPr>
      </p:pic>
      <p:pic>
        <p:nvPicPr>
          <p:cNvPr id="11" name="Obrázek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088" y="1023214"/>
            <a:ext cx="2639377" cy="523066"/>
          </a:xfrm>
          <a:prstGeom prst="rect">
            <a:avLst/>
          </a:prstGeom>
        </p:spPr>
      </p:pic>
      <p:sp>
        <p:nvSpPr>
          <p:cNvPr id="17" name="Levá složená závorka 13"/>
          <p:cNvSpPr>
            <a:spLocks/>
          </p:cNvSpPr>
          <p:nvPr/>
        </p:nvSpPr>
        <p:spPr bwMode="auto">
          <a:xfrm rot="16200000">
            <a:off x="4049255" y="-783164"/>
            <a:ext cx="222532" cy="4517134"/>
          </a:xfrm>
          <a:prstGeom prst="leftBrace">
            <a:avLst>
              <a:gd name="adj1" fmla="val 8369"/>
              <a:gd name="adj2" fmla="val 50000"/>
            </a:avLst>
          </a:prstGeom>
          <a:noFill/>
          <a:ln w="9525" algn="ctr">
            <a:solidFill>
              <a:srgbClr val="0E03E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8" tIns="45715" rIns="91428" bIns="45715"/>
          <a:lstStyle>
            <a:lvl1pPr defTabSz="801688"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01688"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01688"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01688"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01688"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cs-CZ" altLang="cs-CZ"/>
          </a:p>
        </p:txBody>
      </p:sp>
      <p:pic>
        <p:nvPicPr>
          <p:cNvPr id="12" name="Obráze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494" y="1586669"/>
            <a:ext cx="728053" cy="300228"/>
          </a:xfrm>
          <a:prstGeom prst="rect">
            <a:avLst/>
          </a:prstGeom>
        </p:spPr>
      </p:pic>
      <p:pic>
        <p:nvPicPr>
          <p:cNvPr id="31" name="Obráze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875" y="1865342"/>
            <a:ext cx="3139549" cy="1065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Ovál 1"/>
          <p:cNvSpPr>
            <a:spLocks noChangeArrowheads="1"/>
          </p:cNvSpPr>
          <p:nvPr/>
        </p:nvSpPr>
        <p:spPr bwMode="auto">
          <a:xfrm>
            <a:off x="7583076" y="2137910"/>
            <a:ext cx="427038" cy="428625"/>
          </a:xfrm>
          <a:prstGeom prst="ellips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8" tIns="45715" rIns="91428" bIns="45715"/>
          <a:lstStyle>
            <a:lvl1pPr defTabSz="801688"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01688"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01688"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01688"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01688"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cs-CZ" altLang="cs-CZ"/>
          </a:p>
        </p:txBody>
      </p:sp>
      <p:pic>
        <p:nvPicPr>
          <p:cNvPr id="30" name="Obrázek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37" y="3095626"/>
            <a:ext cx="6069013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Levá složená závorka 13"/>
          <p:cNvSpPr>
            <a:spLocks/>
          </p:cNvSpPr>
          <p:nvPr/>
        </p:nvSpPr>
        <p:spPr bwMode="auto">
          <a:xfrm rot="5400000" flipH="1">
            <a:off x="1660856" y="5561807"/>
            <a:ext cx="280987" cy="1800225"/>
          </a:xfrm>
          <a:prstGeom prst="leftBrace">
            <a:avLst>
              <a:gd name="adj1" fmla="val 8335"/>
              <a:gd name="adj2" fmla="val 50000"/>
            </a:avLst>
          </a:prstGeom>
          <a:noFill/>
          <a:ln w="9525" algn="ctr">
            <a:solidFill>
              <a:srgbClr val="0E03E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8" tIns="45715" rIns="91428" bIns="45715"/>
          <a:lstStyle>
            <a:lvl1pPr defTabSz="801688"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01688"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01688"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01688"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01688"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cs-CZ" altLang="cs-CZ"/>
          </a:p>
        </p:txBody>
      </p:sp>
      <p:pic>
        <p:nvPicPr>
          <p:cNvPr id="34" name="Obrázek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450" y="6494463"/>
            <a:ext cx="26828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7" name="Skupina 28"/>
          <p:cNvGrpSpPr>
            <a:grpSpLocks/>
          </p:cNvGrpSpPr>
          <p:nvPr/>
        </p:nvGrpSpPr>
        <p:grpSpPr bwMode="auto">
          <a:xfrm>
            <a:off x="6622587" y="3119438"/>
            <a:ext cx="449263" cy="965200"/>
            <a:chOff x="6464620" y="3188348"/>
            <a:chExt cx="448327" cy="964382"/>
          </a:xfrm>
        </p:grpSpPr>
        <p:sp>
          <p:nvSpPr>
            <p:cNvPr id="48" name="Levá složená závorka 13"/>
            <p:cNvSpPr>
              <a:spLocks/>
            </p:cNvSpPr>
            <p:nvPr/>
          </p:nvSpPr>
          <p:spPr bwMode="auto">
            <a:xfrm flipH="1">
              <a:off x="6464620" y="3188348"/>
              <a:ext cx="123604" cy="964382"/>
            </a:xfrm>
            <a:prstGeom prst="leftBrace">
              <a:avLst>
                <a:gd name="adj1" fmla="val 8344"/>
                <a:gd name="adj2" fmla="val 50000"/>
              </a:avLst>
            </a:prstGeom>
            <a:noFill/>
            <a:ln w="9525" algn="ctr">
              <a:solidFill>
                <a:srgbClr val="0E03E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8" tIns="45715" rIns="91428" bIns="45715"/>
            <a:lstStyle>
              <a:lvl1pPr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cs-CZ" altLang="cs-CZ"/>
            </a:p>
          </p:txBody>
        </p:sp>
        <p:pic>
          <p:nvPicPr>
            <p:cNvPr id="49" name="Obrázek 2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6247" y="3541214"/>
              <a:ext cx="266700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0" name="Obrázek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687" y="4525963"/>
            <a:ext cx="4762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Levá složená závorka 13"/>
          <p:cNvSpPr>
            <a:spLocks/>
          </p:cNvSpPr>
          <p:nvPr/>
        </p:nvSpPr>
        <p:spPr bwMode="auto">
          <a:xfrm flipH="1">
            <a:off x="7376650" y="3119438"/>
            <a:ext cx="327025" cy="3086100"/>
          </a:xfrm>
          <a:prstGeom prst="leftBrace">
            <a:avLst>
              <a:gd name="adj1" fmla="val 8345"/>
              <a:gd name="adj2" fmla="val 50000"/>
            </a:avLst>
          </a:prstGeom>
          <a:noFill/>
          <a:ln w="9525" algn="ctr">
            <a:solidFill>
              <a:srgbClr val="0E03E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8" tIns="45715" rIns="91428" bIns="45715"/>
          <a:lstStyle>
            <a:lvl1pPr defTabSz="801688"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01688"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01688"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01688"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01688"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cs-CZ" altLang="cs-CZ"/>
          </a:p>
        </p:txBody>
      </p:sp>
      <p:cxnSp>
        <p:nvCxnSpPr>
          <p:cNvPr id="52" name="Přímá spojnice 51"/>
          <p:cNvCxnSpPr/>
          <p:nvPr/>
        </p:nvCxnSpPr>
        <p:spPr bwMode="auto">
          <a:xfrm flipV="1">
            <a:off x="913937" y="4152901"/>
            <a:ext cx="5616575" cy="6350"/>
          </a:xfrm>
          <a:prstGeom prst="line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3" name="Skupina 29"/>
          <p:cNvGrpSpPr>
            <a:grpSpLocks/>
          </p:cNvGrpSpPr>
          <p:nvPr/>
        </p:nvGrpSpPr>
        <p:grpSpPr bwMode="auto">
          <a:xfrm>
            <a:off x="6622587" y="4173538"/>
            <a:ext cx="449263" cy="963613"/>
            <a:chOff x="6464620" y="3188348"/>
            <a:chExt cx="448327" cy="964382"/>
          </a:xfrm>
        </p:grpSpPr>
        <p:sp>
          <p:nvSpPr>
            <p:cNvPr id="54" name="Levá složená závorka 13"/>
            <p:cNvSpPr>
              <a:spLocks/>
            </p:cNvSpPr>
            <p:nvPr/>
          </p:nvSpPr>
          <p:spPr bwMode="auto">
            <a:xfrm flipH="1">
              <a:off x="6464620" y="3188348"/>
              <a:ext cx="123604" cy="964382"/>
            </a:xfrm>
            <a:prstGeom prst="leftBrace">
              <a:avLst>
                <a:gd name="adj1" fmla="val 8344"/>
                <a:gd name="adj2" fmla="val 50000"/>
              </a:avLst>
            </a:prstGeom>
            <a:noFill/>
            <a:ln w="9525" algn="ctr">
              <a:solidFill>
                <a:srgbClr val="0E03E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8" tIns="45715" rIns="91428" bIns="45715"/>
            <a:lstStyle>
              <a:lvl1pPr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cs-CZ" altLang="cs-CZ"/>
            </a:p>
          </p:txBody>
        </p:sp>
        <p:pic>
          <p:nvPicPr>
            <p:cNvPr id="55" name="Obrázek 3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6247" y="3541214"/>
              <a:ext cx="266700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6" name="Skupina 32"/>
          <p:cNvGrpSpPr>
            <a:grpSpLocks/>
          </p:cNvGrpSpPr>
          <p:nvPr/>
        </p:nvGrpSpPr>
        <p:grpSpPr bwMode="auto">
          <a:xfrm>
            <a:off x="6621000" y="5241926"/>
            <a:ext cx="447675" cy="963612"/>
            <a:chOff x="6464620" y="3188348"/>
            <a:chExt cx="448327" cy="964382"/>
          </a:xfrm>
        </p:grpSpPr>
        <p:sp>
          <p:nvSpPr>
            <p:cNvPr id="57" name="Levá složená závorka 13"/>
            <p:cNvSpPr>
              <a:spLocks/>
            </p:cNvSpPr>
            <p:nvPr/>
          </p:nvSpPr>
          <p:spPr bwMode="auto">
            <a:xfrm flipH="1">
              <a:off x="6464620" y="3188348"/>
              <a:ext cx="123604" cy="964382"/>
            </a:xfrm>
            <a:prstGeom prst="leftBrace">
              <a:avLst>
                <a:gd name="adj1" fmla="val 8344"/>
                <a:gd name="adj2" fmla="val 50000"/>
              </a:avLst>
            </a:prstGeom>
            <a:noFill/>
            <a:ln w="9525" algn="ctr">
              <a:solidFill>
                <a:srgbClr val="0E03E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8" tIns="45715" rIns="91428" bIns="45715"/>
            <a:lstStyle>
              <a:lvl1pPr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cs-CZ" altLang="cs-CZ"/>
            </a:p>
          </p:txBody>
        </p:sp>
        <p:pic>
          <p:nvPicPr>
            <p:cNvPr id="58" name="Obrázek 3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6247" y="3541214"/>
              <a:ext cx="266700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9" name="Přímá spojnice 58"/>
          <p:cNvCxnSpPr/>
          <p:nvPr/>
        </p:nvCxnSpPr>
        <p:spPr bwMode="auto">
          <a:xfrm flipH="1">
            <a:off x="2714162" y="3130551"/>
            <a:ext cx="0" cy="3076575"/>
          </a:xfrm>
          <a:prstGeom prst="line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0" name="Levá složená závorka 13"/>
          <p:cNvSpPr>
            <a:spLocks/>
          </p:cNvSpPr>
          <p:nvPr/>
        </p:nvSpPr>
        <p:spPr bwMode="auto">
          <a:xfrm rot="5400000" flipH="1">
            <a:off x="3461875" y="5568950"/>
            <a:ext cx="279400" cy="1800225"/>
          </a:xfrm>
          <a:prstGeom prst="leftBrace">
            <a:avLst>
              <a:gd name="adj1" fmla="val 8382"/>
              <a:gd name="adj2" fmla="val 50000"/>
            </a:avLst>
          </a:prstGeom>
          <a:noFill/>
          <a:ln w="9525" algn="ctr">
            <a:solidFill>
              <a:srgbClr val="0E03E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8" tIns="45715" rIns="91428" bIns="45715"/>
          <a:lstStyle>
            <a:lvl1pPr defTabSz="801688"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01688"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01688"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01688"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01688"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cs-CZ" altLang="cs-CZ"/>
          </a:p>
        </p:txBody>
      </p:sp>
      <p:pic>
        <p:nvPicPr>
          <p:cNvPr id="61" name="Obrázek 4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675" y="6502401"/>
            <a:ext cx="268287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Levá složená závorka 13"/>
          <p:cNvSpPr>
            <a:spLocks/>
          </p:cNvSpPr>
          <p:nvPr/>
        </p:nvSpPr>
        <p:spPr bwMode="auto">
          <a:xfrm rot="5400000" flipH="1">
            <a:off x="5274006" y="5568157"/>
            <a:ext cx="280987" cy="1800225"/>
          </a:xfrm>
          <a:prstGeom prst="leftBrace">
            <a:avLst>
              <a:gd name="adj1" fmla="val 8335"/>
              <a:gd name="adj2" fmla="val 50000"/>
            </a:avLst>
          </a:prstGeom>
          <a:noFill/>
          <a:ln w="9525" algn="ctr">
            <a:solidFill>
              <a:srgbClr val="0E03E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8" tIns="45715" rIns="91428" bIns="45715"/>
          <a:lstStyle>
            <a:lvl1pPr defTabSz="801688"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01688"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01688"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01688"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01688"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cs-CZ" altLang="cs-CZ"/>
          </a:p>
        </p:txBody>
      </p:sp>
      <p:pic>
        <p:nvPicPr>
          <p:cNvPr id="63" name="Obrázek 4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600" y="6500813"/>
            <a:ext cx="26828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4" name="Přímá spojnice 63"/>
          <p:cNvCxnSpPr/>
          <p:nvPr/>
        </p:nvCxnSpPr>
        <p:spPr bwMode="auto">
          <a:xfrm flipH="1">
            <a:off x="4544550" y="3095626"/>
            <a:ext cx="1587" cy="3076575"/>
          </a:xfrm>
          <a:prstGeom prst="line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Přímá spojnice 64"/>
          <p:cNvCxnSpPr/>
          <p:nvPr/>
        </p:nvCxnSpPr>
        <p:spPr bwMode="auto">
          <a:xfrm flipV="1">
            <a:off x="913937" y="5199063"/>
            <a:ext cx="5616575" cy="6350"/>
          </a:xfrm>
          <a:prstGeom prst="line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ovéPole 32"/>
          <p:cNvSpPr txBox="1"/>
          <p:nvPr/>
        </p:nvSpPr>
        <p:spPr>
          <a:xfrm>
            <a:off x="152400" y="2576556"/>
            <a:ext cx="3696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 smtClean="0"/>
              <a:t>suitable</a:t>
            </a:r>
            <a:r>
              <a:rPr lang="cs-CZ" dirty="0" smtClean="0"/>
              <a:t> </a:t>
            </a:r>
            <a:r>
              <a:rPr lang="cs-CZ" dirty="0" err="1" smtClean="0"/>
              <a:t>for</a:t>
            </a:r>
            <a:r>
              <a:rPr lang="cs-CZ" dirty="0" smtClean="0"/>
              <a:t> matrix-free </a:t>
            </a:r>
            <a:r>
              <a:rPr lang="cs-CZ" dirty="0" err="1" smtClean="0"/>
              <a:t>multiplication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61643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563562"/>
          </a:xfrm>
        </p:spPr>
        <p:txBody>
          <a:bodyPr>
            <a:normAutofit/>
          </a:bodyPr>
          <a:lstStyle/>
          <a:p>
            <a:pPr algn="l"/>
            <a:r>
              <a:rPr lang="cs-CZ" sz="2800" u="sng" dirty="0" err="1" smtClean="0"/>
              <a:t>Solving</a:t>
            </a:r>
            <a:r>
              <a:rPr lang="cs-CZ" sz="2800" u="sng" dirty="0" smtClean="0"/>
              <a:t> </a:t>
            </a:r>
            <a:r>
              <a:rPr lang="cs-CZ" sz="2800" u="sng" dirty="0" err="1" smtClean="0"/>
              <a:t>the</a:t>
            </a:r>
            <a:r>
              <a:rPr lang="cs-CZ" sz="2800" u="sng" dirty="0" smtClean="0"/>
              <a:t> </a:t>
            </a:r>
            <a:r>
              <a:rPr lang="cs-CZ" sz="2800" u="sng" dirty="0" err="1" smtClean="0"/>
              <a:t>problem</a:t>
            </a:r>
            <a:endParaRPr lang="cs-CZ" sz="2800" u="sng" dirty="0"/>
          </a:p>
        </p:txBody>
      </p:sp>
      <p:pic>
        <p:nvPicPr>
          <p:cNvPr id="9" name="Obráze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81" y="682322"/>
            <a:ext cx="6168207" cy="722204"/>
          </a:xfrm>
          <a:prstGeom prst="rect">
            <a:avLst/>
          </a:prstGeom>
        </p:spPr>
      </p:pic>
      <p:pic>
        <p:nvPicPr>
          <p:cNvPr id="11" name="Obrázek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088" y="1023214"/>
            <a:ext cx="2639377" cy="523066"/>
          </a:xfrm>
          <a:prstGeom prst="rect">
            <a:avLst/>
          </a:prstGeom>
        </p:spPr>
      </p:pic>
      <p:sp>
        <p:nvSpPr>
          <p:cNvPr id="17" name="Levá složená závorka 13"/>
          <p:cNvSpPr>
            <a:spLocks/>
          </p:cNvSpPr>
          <p:nvPr/>
        </p:nvSpPr>
        <p:spPr bwMode="auto">
          <a:xfrm rot="16200000">
            <a:off x="4049255" y="-783164"/>
            <a:ext cx="222532" cy="4517134"/>
          </a:xfrm>
          <a:prstGeom prst="leftBrace">
            <a:avLst>
              <a:gd name="adj1" fmla="val 8369"/>
              <a:gd name="adj2" fmla="val 50000"/>
            </a:avLst>
          </a:prstGeom>
          <a:noFill/>
          <a:ln w="9525" algn="ctr">
            <a:solidFill>
              <a:srgbClr val="0E03E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8" tIns="45715" rIns="91428" bIns="45715"/>
          <a:lstStyle>
            <a:lvl1pPr defTabSz="801688"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01688"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01688"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01688"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01688"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cs-CZ" altLang="cs-CZ"/>
          </a:p>
        </p:txBody>
      </p:sp>
      <p:pic>
        <p:nvPicPr>
          <p:cNvPr id="12" name="Obráze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494" y="1586669"/>
            <a:ext cx="728053" cy="300228"/>
          </a:xfrm>
          <a:prstGeom prst="rect">
            <a:avLst/>
          </a:prstGeom>
        </p:spPr>
      </p:pic>
      <p:pic>
        <p:nvPicPr>
          <p:cNvPr id="31" name="Obráze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875" y="1865342"/>
            <a:ext cx="3139549" cy="1065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Ovál 1"/>
          <p:cNvSpPr>
            <a:spLocks noChangeArrowheads="1"/>
          </p:cNvSpPr>
          <p:nvPr/>
        </p:nvSpPr>
        <p:spPr bwMode="auto">
          <a:xfrm>
            <a:off x="8168481" y="2137910"/>
            <a:ext cx="427038" cy="428625"/>
          </a:xfrm>
          <a:prstGeom prst="ellips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8" tIns="45715" rIns="91428" bIns="45715"/>
          <a:lstStyle>
            <a:lvl1pPr defTabSz="801688"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01688"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01688"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01688"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01688"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cs-CZ" altLang="cs-CZ"/>
          </a:p>
        </p:txBody>
      </p:sp>
      <p:grpSp>
        <p:nvGrpSpPr>
          <p:cNvPr id="33" name="Skupina 28"/>
          <p:cNvGrpSpPr>
            <a:grpSpLocks/>
          </p:cNvGrpSpPr>
          <p:nvPr/>
        </p:nvGrpSpPr>
        <p:grpSpPr bwMode="auto">
          <a:xfrm>
            <a:off x="2963462" y="2685256"/>
            <a:ext cx="447675" cy="965200"/>
            <a:chOff x="6464620" y="3188348"/>
            <a:chExt cx="448327" cy="964382"/>
          </a:xfrm>
        </p:grpSpPr>
        <p:sp>
          <p:nvSpPr>
            <p:cNvPr id="35" name="Levá složená závorka 13"/>
            <p:cNvSpPr>
              <a:spLocks/>
            </p:cNvSpPr>
            <p:nvPr/>
          </p:nvSpPr>
          <p:spPr bwMode="auto">
            <a:xfrm flipH="1">
              <a:off x="6464620" y="3188348"/>
              <a:ext cx="123604" cy="964382"/>
            </a:xfrm>
            <a:prstGeom prst="leftBrace">
              <a:avLst>
                <a:gd name="adj1" fmla="val 8344"/>
                <a:gd name="adj2" fmla="val 50000"/>
              </a:avLst>
            </a:prstGeom>
            <a:noFill/>
            <a:ln w="9525" algn="ctr">
              <a:solidFill>
                <a:srgbClr val="0E03E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8" tIns="45715" rIns="91428" bIns="45715"/>
            <a:lstStyle>
              <a:lvl1pPr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cs-CZ" altLang="cs-CZ"/>
            </a:p>
          </p:txBody>
        </p:sp>
        <p:pic>
          <p:nvPicPr>
            <p:cNvPr id="36" name="Obrázek 2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6247" y="3541214"/>
              <a:ext cx="266700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7" name="Obrázek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974" y="4091781"/>
            <a:ext cx="4762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Levá složená závorka 13"/>
          <p:cNvSpPr>
            <a:spLocks/>
          </p:cNvSpPr>
          <p:nvPr/>
        </p:nvSpPr>
        <p:spPr bwMode="auto">
          <a:xfrm flipH="1">
            <a:off x="3715937" y="2685256"/>
            <a:ext cx="327025" cy="3086100"/>
          </a:xfrm>
          <a:prstGeom prst="leftBrace">
            <a:avLst>
              <a:gd name="adj1" fmla="val 8345"/>
              <a:gd name="adj2" fmla="val 50000"/>
            </a:avLst>
          </a:prstGeom>
          <a:noFill/>
          <a:ln w="9525" algn="ctr">
            <a:solidFill>
              <a:srgbClr val="0E03E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8" tIns="45715" rIns="91428" bIns="45715"/>
          <a:lstStyle>
            <a:lvl1pPr defTabSz="801688"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01688"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01688"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01688"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01688"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749A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cs-CZ" altLang="cs-CZ"/>
          </a:p>
        </p:txBody>
      </p:sp>
      <p:grpSp>
        <p:nvGrpSpPr>
          <p:cNvPr id="39" name="Skupina 29"/>
          <p:cNvGrpSpPr>
            <a:grpSpLocks/>
          </p:cNvGrpSpPr>
          <p:nvPr/>
        </p:nvGrpSpPr>
        <p:grpSpPr bwMode="auto">
          <a:xfrm>
            <a:off x="2963462" y="3737769"/>
            <a:ext cx="447675" cy="965200"/>
            <a:chOff x="6464620" y="3188348"/>
            <a:chExt cx="448327" cy="964382"/>
          </a:xfrm>
        </p:grpSpPr>
        <p:sp>
          <p:nvSpPr>
            <p:cNvPr id="40" name="Levá složená závorka 13"/>
            <p:cNvSpPr>
              <a:spLocks/>
            </p:cNvSpPr>
            <p:nvPr/>
          </p:nvSpPr>
          <p:spPr bwMode="auto">
            <a:xfrm flipH="1">
              <a:off x="6464620" y="3188348"/>
              <a:ext cx="123604" cy="964382"/>
            </a:xfrm>
            <a:prstGeom prst="leftBrace">
              <a:avLst>
                <a:gd name="adj1" fmla="val 8344"/>
                <a:gd name="adj2" fmla="val 50000"/>
              </a:avLst>
            </a:prstGeom>
            <a:noFill/>
            <a:ln w="9525" algn="ctr">
              <a:solidFill>
                <a:srgbClr val="0E03E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8" tIns="45715" rIns="91428" bIns="45715"/>
            <a:lstStyle>
              <a:lvl1pPr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cs-CZ" altLang="cs-CZ"/>
            </a:p>
          </p:txBody>
        </p:sp>
        <p:pic>
          <p:nvPicPr>
            <p:cNvPr id="41" name="Obrázek 3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6247" y="3541214"/>
              <a:ext cx="266700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2" name="Skupina 32"/>
          <p:cNvGrpSpPr>
            <a:grpSpLocks/>
          </p:cNvGrpSpPr>
          <p:nvPr/>
        </p:nvGrpSpPr>
        <p:grpSpPr bwMode="auto">
          <a:xfrm>
            <a:off x="2960287" y="4806156"/>
            <a:ext cx="447675" cy="965200"/>
            <a:chOff x="6464620" y="3188348"/>
            <a:chExt cx="448327" cy="964382"/>
          </a:xfrm>
        </p:grpSpPr>
        <p:sp>
          <p:nvSpPr>
            <p:cNvPr id="43" name="Levá složená závorka 13"/>
            <p:cNvSpPr>
              <a:spLocks/>
            </p:cNvSpPr>
            <p:nvPr/>
          </p:nvSpPr>
          <p:spPr bwMode="auto">
            <a:xfrm flipH="1">
              <a:off x="6464620" y="3188348"/>
              <a:ext cx="123604" cy="964382"/>
            </a:xfrm>
            <a:prstGeom prst="leftBrace">
              <a:avLst>
                <a:gd name="adj1" fmla="val 8344"/>
                <a:gd name="adj2" fmla="val 50000"/>
              </a:avLst>
            </a:prstGeom>
            <a:noFill/>
            <a:ln w="9525" algn="ctr">
              <a:solidFill>
                <a:srgbClr val="0E03E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8" tIns="45715" rIns="91428" bIns="45715"/>
            <a:lstStyle>
              <a:lvl1pPr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cs-CZ" altLang="cs-CZ"/>
            </a:p>
          </p:txBody>
        </p:sp>
        <p:pic>
          <p:nvPicPr>
            <p:cNvPr id="44" name="Obrázek 3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6247" y="3541214"/>
              <a:ext cx="266700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5" name="Obrázek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087" y="2620169"/>
            <a:ext cx="1739900" cy="316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6" name="Přímá spojnice 45"/>
          <p:cNvCxnSpPr/>
          <p:nvPr/>
        </p:nvCxnSpPr>
        <p:spPr bwMode="auto">
          <a:xfrm>
            <a:off x="1339449" y="3663156"/>
            <a:ext cx="1481138" cy="0"/>
          </a:xfrm>
          <a:prstGeom prst="line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6" name="Přímá spojnice 65"/>
          <p:cNvCxnSpPr/>
          <p:nvPr/>
        </p:nvCxnSpPr>
        <p:spPr bwMode="auto">
          <a:xfrm>
            <a:off x="1339449" y="4723606"/>
            <a:ext cx="1481138" cy="0"/>
          </a:xfrm>
          <a:prstGeom prst="line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16225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563562"/>
          </a:xfrm>
        </p:spPr>
        <p:txBody>
          <a:bodyPr>
            <a:normAutofit/>
          </a:bodyPr>
          <a:lstStyle/>
          <a:p>
            <a:pPr algn="l"/>
            <a:r>
              <a:rPr lang="cs-CZ" sz="2800" u="sng" dirty="0" err="1" smtClean="0"/>
              <a:t>About</a:t>
            </a:r>
            <a:r>
              <a:rPr lang="cs-CZ" sz="2800" u="sng" dirty="0" smtClean="0"/>
              <a:t> </a:t>
            </a:r>
            <a:r>
              <a:rPr lang="cs-CZ" sz="2800" u="sng" dirty="0" err="1" smtClean="0"/>
              <a:t>the</a:t>
            </a:r>
            <a:r>
              <a:rPr lang="cs-CZ" sz="2800" u="sng" dirty="0" smtClean="0"/>
              <a:t> </a:t>
            </a:r>
            <a:r>
              <a:rPr lang="cs-CZ" sz="2800" u="sng" dirty="0" err="1" smtClean="0"/>
              <a:t>new</a:t>
            </a:r>
            <a:r>
              <a:rPr lang="cs-CZ" sz="2800" u="sng" dirty="0" smtClean="0"/>
              <a:t> </a:t>
            </a:r>
            <a:r>
              <a:rPr lang="cs-CZ" sz="2800" u="sng" dirty="0" err="1" smtClean="0"/>
              <a:t>library</a:t>
            </a:r>
            <a:endParaRPr lang="cs-CZ" sz="2800" u="sng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46888" y="1325880"/>
            <a:ext cx="4105656" cy="4525963"/>
          </a:xfrm>
        </p:spPr>
        <p:txBody>
          <a:bodyPr>
            <a:normAutofit/>
          </a:bodyPr>
          <a:lstStyle/>
          <a:p>
            <a:r>
              <a:rPr lang="cs-CZ" sz="2000" dirty="0" smtClean="0"/>
              <a:t>a </a:t>
            </a:r>
            <a:r>
              <a:rPr lang="cs-CZ" sz="2000" dirty="0" err="1" smtClean="0"/>
              <a:t>general</a:t>
            </a:r>
            <a:r>
              <a:rPr lang="cs-CZ" sz="2000" dirty="0" smtClean="0"/>
              <a:t> </a:t>
            </a:r>
            <a:r>
              <a:rPr lang="cs-CZ" sz="2000" dirty="0" err="1" smtClean="0"/>
              <a:t>layer</a:t>
            </a:r>
            <a:r>
              <a:rPr lang="cs-CZ" sz="2000" dirty="0" smtClean="0"/>
              <a:t> on </a:t>
            </a:r>
            <a:r>
              <a:rPr lang="cs-CZ" sz="2000" dirty="0" err="1" smtClean="0"/>
              <a:t>the</a:t>
            </a:r>
            <a:r>
              <a:rPr lang="cs-CZ" sz="2000" dirty="0" smtClean="0"/>
              <a:t> top </a:t>
            </a:r>
            <a:r>
              <a:rPr lang="cs-CZ" sz="2000" dirty="0" err="1" smtClean="0"/>
              <a:t>of</a:t>
            </a:r>
            <a:r>
              <a:rPr lang="cs-CZ" sz="2000" dirty="0" smtClean="0"/>
              <a:t> </a:t>
            </a:r>
            <a:r>
              <a:rPr lang="cs-CZ" sz="2000" dirty="0" err="1" smtClean="0"/>
              <a:t>existing</a:t>
            </a:r>
            <a:r>
              <a:rPr lang="cs-CZ" sz="2000" dirty="0" smtClean="0"/>
              <a:t> open-source </a:t>
            </a:r>
            <a:r>
              <a:rPr lang="cs-CZ" sz="2000" dirty="0" err="1" smtClean="0"/>
              <a:t>code</a:t>
            </a:r>
            <a:r>
              <a:rPr lang="cs-CZ" sz="2000" dirty="0" smtClean="0"/>
              <a:t> (</a:t>
            </a:r>
            <a:r>
              <a:rPr lang="cs-CZ" sz="2000" dirty="0" err="1" smtClean="0"/>
              <a:t>PETSc</a:t>
            </a:r>
            <a:r>
              <a:rPr lang="cs-CZ" sz="2000" dirty="0" smtClean="0"/>
              <a:t>, </a:t>
            </a:r>
            <a:r>
              <a:rPr lang="cs-CZ" sz="2000" dirty="0" err="1" smtClean="0"/>
              <a:t>MinLin</a:t>
            </a:r>
            <a:r>
              <a:rPr lang="cs-CZ" sz="2000" dirty="0" smtClean="0"/>
              <a:t>, ...) </a:t>
            </a:r>
            <a:r>
              <a:rPr lang="cs-CZ" sz="2000" dirty="0" smtClean="0"/>
              <a:t>to </a:t>
            </a:r>
            <a:r>
              <a:rPr lang="cs-CZ" sz="2000" dirty="0" err="1" smtClean="0"/>
              <a:t>deal</a:t>
            </a:r>
            <a:r>
              <a:rPr lang="cs-CZ" sz="2000" dirty="0" smtClean="0"/>
              <a:t> </a:t>
            </a:r>
            <a:r>
              <a:rPr lang="cs-CZ" sz="2000" dirty="0" err="1" smtClean="0"/>
              <a:t>with</a:t>
            </a:r>
            <a:r>
              <a:rPr lang="cs-CZ" sz="2000" dirty="0" smtClean="0"/>
              <a:t> data </a:t>
            </a:r>
            <a:r>
              <a:rPr lang="cs-CZ" sz="2000" dirty="0" err="1" smtClean="0"/>
              <a:t>manipulations</a:t>
            </a:r>
            <a:r>
              <a:rPr lang="cs-CZ" sz="2000" dirty="0" smtClean="0"/>
              <a:t>, </a:t>
            </a:r>
            <a:r>
              <a:rPr lang="cs-CZ" sz="2000" dirty="0" err="1" smtClean="0"/>
              <a:t>outer</a:t>
            </a:r>
            <a:r>
              <a:rPr lang="cs-CZ" sz="2000" dirty="0" smtClean="0"/>
              <a:t> </a:t>
            </a:r>
            <a:r>
              <a:rPr lang="cs-CZ" sz="2000" dirty="0" err="1" smtClean="0"/>
              <a:t>loop</a:t>
            </a:r>
            <a:r>
              <a:rPr lang="cs-CZ" sz="2000" dirty="0" smtClean="0"/>
              <a:t> management, </a:t>
            </a:r>
            <a:r>
              <a:rPr lang="cs-CZ" sz="2000" dirty="0" err="1" smtClean="0"/>
              <a:t>G</a:t>
            </a:r>
            <a:r>
              <a:rPr lang="cs-CZ" sz="2000" dirty="0" err="1" smtClean="0"/>
              <a:t>amma</a:t>
            </a:r>
            <a:r>
              <a:rPr lang="cs-CZ" sz="2000" dirty="0" smtClean="0"/>
              <a:t>/</a:t>
            </a:r>
            <a:r>
              <a:rPr lang="cs-CZ" sz="2000" dirty="0" err="1" smtClean="0"/>
              <a:t>Theta</a:t>
            </a:r>
            <a:r>
              <a:rPr lang="cs-CZ" sz="2000" dirty="0"/>
              <a:t> </a:t>
            </a:r>
            <a:r>
              <a:rPr lang="cs-CZ" sz="2000" dirty="0" err="1" smtClean="0"/>
              <a:t>problems</a:t>
            </a:r>
            <a:r>
              <a:rPr lang="cs-CZ" sz="2000" dirty="0" smtClean="0"/>
              <a:t> </a:t>
            </a:r>
            <a:r>
              <a:rPr lang="cs-CZ" sz="2000" dirty="0" err="1" smtClean="0"/>
              <a:t>assembly</a:t>
            </a:r>
            <a:r>
              <a:rPr lang="cs-CZ" sz="2000" dirty="0" smtClean="0"/>
              <a:t>,...</a:t>
            </a:r>
          </a:p>
          <a:p>
            <a:r>
              <a:rPr lang="cs-CZ" sz="2000" dirty="0" err="1" smtClean="0"/>
              <a:t>uses</a:t>
            </a:r>
            <a:r>
              <a:rPr lang="cs-CZ" sz="2000" dirty="0" smtClean="0"/>
              <a:t> </a:t>
            </a:r>
            <a:r>
              <a:rPr lang="cs-CZ" sz="2000" dirty="0" err="1" smtClean="0"/>
              <a:t>multiple</a:t>
            </a:r>
            <a:r>
              <a:rPr lang="cs-CZ" sz="2000" dirty="0" smtClean="0"/>
              <a:t> </a:t>
            </a:r>
            <a:r>
              <a:rPr lang="cs-CZ" sz="2000" dirty="0" err="1" smtClean="0"/>
              <a:t>architectures</a:t>
            </a:r>
            <a:r>
              <a:rPr lang="cs-CZ" sz="2000" dirty="0" smtClean="0"/>
              <a:t> (MPI, </a:t>
            </a:r>
            <a:r>
              <a:rPr lang="cs-CZ" sz="2000" dirty="0" err="1" smtClean="0"/>
              <a:t>OpenMP</a:t>
            </a:r>
            <a:r>
              <a:rPr lang="cs-CZ" sz="2000" dirty="0" smtClean="0"/>
              <a:t>, GPU) and </a:t>
            </a:r>
            <a:r>
              <a:rPr lang="cs-CZ" sz="2000" dirty="0" err="1" smtClean="0"/>
              <a:t>multiple</a:t>
            </a:r>
            <a:r>
              <a:rPr lang="cs-CZ" sz="2000" dirty="0" smtClean="0"/>
              <a:t> </a:t>
            </a:r>
            <a:r>
              <a:rPr lang="cs-CZ" sz="2000" dirty="0" err="1" smtClean="0"/>
              <a:t>libraries</a:t>
            </a:r>
            <a:r>
              <a:rPr lang="cs-CZ" sz="2000" dirty="0" smtClean="0"/>
              <a:t> (</a:t>
            </a:r>
            <a:r>
              <a:rPr lang="cs-CZ" sz="2000" dirty="0" err="1" smtClean="0"/>
              <a:t>ipOpt</a:t>
            </a:r>
            <a:r>
              <a:rPr lang="cs-CZ" sz="2000" dirty="0" smtClean="0"/>
              <a:t>, PERMON, ...)</a:t>
            </a:r>
          </a:p>
          <a:p>
            <a:r>
              <a:rPr lang="cs-CZ" sz="2000" dirty="0" smtClean="0"/>
              <a:t>in </a:t>
            </a:r>
            <a:r>
              <a:rPr lang="cs-CZ" sz="2000" dirty="0" err="1" smtClean="0"/>
              <a:t>the</a:t>
            </a:r>
            <a:r>
              <a:rPr lang="cs-CZ" sz="2000" dirty="0" smtClean="0"/>
              <a:t> end </a:t>
            </a:r>
            <a:r>
              <a:rPr lang="cs-CZ" sz="2000" dirty="0" err="1" smtClean="0"/>
              <a:t>of</a:t>
            </a:r>
            <a:r>
              <a:rPr lang="cs-CZ" sz="2000" dirty="0" smtClean="0"/>
              <a:t> </a:t>
            </a:r>
            <a:r>
              <a:rPr lang="cs-CZ" sz="2000" dirty="0" err="1" smtClean="0"/>
              <a:t>the</a:t>
            </a:r>
            <a:r>
              <a:rPr lang="cs-CZ" sz="2000" dirty="0" smtClean="0"/>
              <a:t> </a:t>
            </a:r>
            <a:r>
              <a:rPr lang="cs-CZ" sz="2000" dirty="0" err="1" smtClean="0"/>
              <a:t>project</a:t>
            </a:r>
            <a:r>
              <a:rPr lang="cs-CZ" sz="2000" dirty="0" smtClean="0"/>
              <a:t> </a:t>
            </a:r>
            <a:r>
              <a:rPr lang="cs-CZ" sz="2000" dirty="0" err="1" smtClean="0"/>
              <a:t>will</a:t>
            </a:r>
            <a:r>
              <a:rPr lang="cs-CZ" sz="2000" dirty="0" smtClean="0"/>
              <a:t> </a:t>
            </a:r>
            <a:r>
              <a:rPr lang="cs-CZ" sz="2000" dirty="0" err="1" smtClean="0"/>
              <a:t>be</a:t>
            </a:r>
            <a:r>
              <a:rPr lang="cs-CZ" sz="2000" dirty="0" smtClean="0"/>
              <a:t> </a:t>
            </a:r>
            <a:r>
              <a:rPr lang="cs-CZ" sz="2000" dirty="0" err="1" smtClean="0"/>
              <a:t>published</a:t>
            </a:r>
            <a:r>
              <a:rPr lang="cs-CZ" sz="2000" dirty="0" smtClean="0"/>
              <a:t> as open-source</a:t>
            </a:r>
          </a:p>
          <a:p>
            <a:endParaRPr lang="fr-CH" sz="2000" dirty="0" smtClean="0"/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55" y="1325880"/>
            <a:ext cx="4606768" cy="35387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6078238"/>
            <a:ext cx="8806838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https://github.com/eth-cscs/PASC_inference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24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563562"/>
          </a:xfrm>
        </p:spPr>
        <p:txBody>
          <a:bodyPr>
            <a:normAutofit/>
          </a:bodyPr>
          <a:lstStyle/>
          <a:p>
            <a:pPr algn="l"/>
            <a:r>
              <a:rPr lang="cs-CZ" sz="2800" u="sng" dirty="0" err="1" smtClean="0"/>
              <a:t>Preliminary</a:t>
            </a:r>
            <a:r>
              <a:rPr lang="cs-CZ" sz="2800" u="sng" dirty="0" smtClean="0"/>
              <a:t> </a:t>
            </a:r>
            <a:r>
              <a:rPr lang="cs-CZ" sz="2800" u="sng" dirty="0" err="1" smtClean="0"/>
              <a:t>results</a:t>
            </a:r>
            <a:r>
              <a:rPr lang="cs-CZ" sz="2800" u="sng" dirty="0" smtClean="0"/>
              <a:t> - "</a:t>
            </a:r>
            <a:r>
              <a:rPr lang="cs-CZ" sz="2800" u="sng" dirty="0" err="1" smtClean="0"/>
              <a:t>Kmeans</a:t>
            </a:r>
            <a:r>
              <a:rPr lang="cs-CZ" sz="2800" u="sng" dirty="0" smtClean="0"/>
              <a:t>" </a:t>
            </a:r>
            <a:r>
              <a:rPr lang="cs-CZ" sz="2800" u="sng" dirty="0" err="1" smtClean="0"/>
              <a:t>problem</a:t>
            </a:r>
            <a:endParaRPr lang="cs-CZ" sz="2800" u="sng" dirty="0"/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2" y="3803904"/>
            <a:ext cx="4330793" cy="2688336"/>
          </a:xfrm>
          <a:prstGeom prst="rect">
            <a:avLst/>
          </a:prstGeom>
        </p:spPr>
      </p:pic>
      <p:pic>
        <p:nvPicPr>
          <p:cNvPr id="4" name="Obráze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52835"/>
            <a:ext cx="4154423" cy="2614196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717" y="715962"/>
            <a:ext cx="4433378" cy="1857150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716" y="2638456"/>
            <a:ext cx="4433378" cy="1857150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048" y="4635090"/>
            <a:ext cx="4433378" cy="1857150"/>
          </a:xfrm>
          <a:prstGeom prst="rect">
            <a:avLst/>
          </a:prstGeom>
        </p:spPr>
      </p:pic>
      <p:pic>
        <p:nvPicPr>
          <p:cNvPr id="9" name="Obrázek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0641" y="0"/>
            <a:ext cx="2558318" cy="806677"/>
          </a:xfrm>
          <a:prstGeom prst="rect">
            <a:avLst/>
          </a:prstGeom>
        </p:spPr>
      </p:pic>
      <p:pic>
        <p:nvPicPr>
          <p:cNvPr id="10" name="Obrázek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4710" y="3706950"/>
            <a:ext cx="1567059" cy="85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16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fr-CH" sz="2800" u="sng" dirty="0" smtClean="0"/>
              <a:t>Project goals</a:t>
            </a:r>
            <a:endParaRPr lang="it-CH" sz="28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 sz="2000" dirty="0" err="1" smtClean="0"/>
              <a:t>Develop</a:t>
            </a:r>
            <a:r>
              <a:rPr lang="fr-CH" sz="2000" dirty="0" smtClean="0"/>
              <a:t> new </a:t>
            </a:r>
            <a:r>
              <a:rPr lang="fr-CH" sz="2000" dirty="0" err="1" smtClean="0"/>
              <a:t>methods</a:t>
            </a:r>
            <a:r>
              <a:rPr lang="fr-CH" sz="2000" dirty="0" smtClean="0"/>
              <a:t> for data-</a:t>
            </a:r>
            <a:r>
              <a:rPr lang="fr-CH" sz="2000" dirty="0" err="1" smtClean="0"/>
              <a:t>driven</a:t>
            </a:r>
            <a:r>
              <a:rPr lang="fr-CH" sz="2000" dirty="0" smtClean="0"/>
              <a:t> </a:t>
            </a:r>
            <a:r>
              <a:rPr lang="fr-CH" sz="2000" dirty="0" err="1" smtClean="0"/>
              <a:t>inference</a:t>
            </a:r>
            <a:r>
              <a:rPr lang="fr-CH" sz="2000" dirty="0" smtClean="0"/>
              <a:t> of </a:t>
            </a:r>
            <a:r>
              <a:rPr lang="fr-CH" sz="2000" u="sng" dirty="0" err="1" smtClean="0"/>
              <a:t>causality</a:t>
            </a:r>
            <a:r>
              <a:rPr lang="fr-CH" sz="2000" u="sng" dirty="0" smtClean="0"/>
              <a:t> relations </a:t>
            </a:r>
            <a:r>
              <a:rPr lang="fr-CH" sz="2000" dirty="0" err="1" smtClean="0"/>
              <a:t>between</a:t>
            </a:r>
            <a:r>
              <a:rPr lang="fr-CH" sz="2000" dirty="0" smtClean="0"/>
              <a:t> </a:t>
            </a:r>
            <a:r>
              <a:rPr lang="fr-CH" sz="2000" dirty="0" err="1" smtClean="0"/>
              <a:t>different</a:t>
            </a:r>
            <a:r>
              <a:rPr lang="fr-CH" sz="2000" dirty="0" smtClean="0"/>
              <a:t> components of large </a:t>
            </a:r>
            <a:r>
              <a:rPr lang="fr-CH" sz="2000" dirty="0" err="1" smtClean="0"/>
              <a:t>economic</a:t>
            </a:r>
            <a:r>
              <a:rPr lang="fr-CH" sz="2000" dirty="0" smtClean="0"/>
              <a:t> </a:t>
            </a:r>
            <a:r>
              <a:rPr lang="fr-CH" sz="2000" dirty="0" err="1" smtClean="0"/>
              <a:t>systems</a:t>
            </a:r>
            <a:endParaRPr lang="fr-CH" sz="2000" dirty="0" smtClean="0"/>
          </a:p>
          <a:p>
            <a:r>
              <a:rPr lang="fr-CH" sz="2000" dirty="0" smtClean="0"/>
              <a:t>Contagion (</a:t>
            </a:r>
            <a:r>
              <a:rPr lang="fr-CH" sz="2000" dirty="0" err="1" smtClean="0"/>
              <a:t>causality</a:t>
            </a:r>
            <a:r>
              <a:rPr lang="fr-CH" sz="2000" dirty="0" smtClean="0"/>
              <a:t>) and </a:t>
            </a:r>
            <a:r>
              <a:rPr lang="fr-CH" sz="2000" dirty="0" err="1" smtClean="0"/>
              <a:t>systematic</a:t>
            </a:r>
            <a:r>
              <a:rPr lang="fr-CH" sz="2000" dirty="0" smtClean="0"/>
              <a:t> </a:t>
            </a:r>
            <a:r>
              <a:rPr lang="fr-CH" sz="2000" dirty="0" err="1" smtClean="0"/>
              <a:t>risks</a:t>
            </a:r>
            <a:r>
              <a:rPr lang="fr-CH" sz="2000" dirty="0" smtClean="0"/>
              <a:t> are at the </a:t>
            </a:r>
            <a:r>
              <a:rPr lang="fr-CH" sz="2000" dirty="0" err="1" smtClean="0"/>
              <a:t>core</a:t>
            </a:r>
            <a:r>
              <a:rPr lang="fr-CH" sz="2000" dirty="0" smtClean="0"/>
              <a:t> of </a:t>
            </a:r>
            <a:r>
              <a:rPr lang="fr-CH" sz="2000" dirty="0" err="1" smtClean="0"/>
              <a:t>risk</a:t>
            </a:r>
            <a:r>
              <a:rPr lang="fr-CH" sz="2000" dirty="0" smtClean="0"/>
              <a:t> control and </a:t>
            </a:r>
            <a:r>
              <a:rPr lang="fr-CH" sz="2000" dirty="0" err="1" smtClean="0"/>
              <a:t>regulation</a:t>
            </a:r>
            <a:r>
              <a:rPr lang="fr-CH" sz="2000" dirty="0" smtClean="0"/>
              <a:t> </a:t>
            </a:r>
          </a:p>
          <a:p>
            <a:r>
              <a:rPr lang="it-CH" sz="2000" dirty="0" err="1"/>
              <a:t>Develop</a:t>
            </a:r>
            <a:r>
              <a:rPr lang="it-CH" sz="2000" dirty="0"/>
              <a:t> open-source performance-</a:t>
            </a:r>
            <a:r>
              <a:rPr lang="it-CH" sz="2000" dirty="0" err="1"/>
              <a:t>portable</a:t>
            </a:r>
            <a:r>
              <a:rPr lang="it-CH" sz="2000" dirty="0"/>
              <a:t> software </a:t>
            </a:r>
            <a:r>
              <a:rPr lang="it-CH" sz="2000" dirty="0" err="1"/>
              <a:t>solutions</a:t>
            </a:r>
            <a:r>
              <a:rPr lang="it-CH" sz="2000" dirty="0"/>
              <a:t> to be made </a:t>
            </a:r>
            <a:r>
              <a:rPr lang="it-CH" sz="2000" dirty="0" err="1"/>
              <a:t>available</a:t>
            </a:r>
            <a:r>
              <a:rPr lang="it-CH" sz="2000" dirty="0"/>
              <a:t> to the </a:t>
            </a:r>
            <a:r>
              <a:rPr lang="it-CH" sz="2000" dirty="0" err="1"/>
              <a:t>wider</a:t>
            </a:r>
            <a:r>
              <a:rPr lang="it-CH" sz="2000" dirty="0"/>
              <a:t> </a:t>
            </a:r>
            <a:r>
              <a:rPr lang="it-CH" sz="2000" dirty="0" err="1"/>
              <a:t>scientific</a:t>
            </a:r>
            <a:r>
              <a:rPr lang="it-CH" sz="2000" dirty="0"/>
              <a:t> community, </a:t>
            </a:r>
            <a:r>
              <a:rPr lang="it-CH" sz="2000" dirty="0" err="1"/>
              <a:t>leveraging</a:t>
            </a:r>
            <a:r>
              <a:rPr lang="it-CH" sz="2000" dirty="0"/>
              <a:t> off of </a:t>
            </a:r>
            <a:r>
              <a:rPr lang="it-CH" sz="2000" dirty="0" err="1"/>
              <a:t>existing</a:t>
            </a:r>
            <a:r>
              <a:rPr lang="it-CH" sz="2000" dirty="0"/>
              <a:t> HPC </a:t>
            </a:r>
            <a:r>
              <a:rPr lang="it-CH" sz="2000" dirty="0" err="1"/>
              <a:t>libraries</a:t>
            </a:r>
            <a:endParaRPr lang="fr-CH" sz="2000" dirty="0" smtClean="0"/>
          </a:p>
          <a:p>
            <a:pPr marL="0" indent="0">
              <a:buNone/>
            </a:pPr>
            <a:endParaRPr lang="fr-CH" sz="2000" dirty="0" smtClean="0"/>
          </a:p>
        </p:txBody>
      </p:sp>
    </p:spTree>
    <p:extLst>
      <p:ext uri="{BB962C8B-B14F-4D97-AF65-F5344CB8AC3E}">
        <p14:creationId xmlns:p14="http://schemas.microsoft.com/office/powerpoint/2010/main" val="403980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563562"/>
          </a:xfrm>
        </p:spPr>
        <p:txBody>
          <a:bodyPr>
            <a:normAutofit/>
          </a:bodyPr>
          <a:lstStyle/>
          <a:p>
            <a:pPr algn="l"/>
            <a:r>
              <a:rPr lang="cs-CZ" sz="2800" u="sng" dirty="0" err="1" smtClean="0"/>
              <a:t>Preliminary</a:t>
            </a:r>
            <a:r>
              <a:rPr lang="cs-CZ" sz="2800" u="sng" dirty="0" smtClean="0"/>
              <a:t> </a:t>
            </a:r>
            <a:r>
              <a:rPr lang="cs-CZ" sz="2800" u="sng" dirty="0" err="1" smtClean="0"/>
              <a:t>results</a:t>
            </a:r>
            <a:r>
              <a:rPr lang="cs-CZ" sz="2800" u="sng" dirty="0" smtClean="0"/>
              <a:t> - "</a:t>
            </a:r>
            <a:r>
              <a:rPr lang="cs-CZ" sz="2800" u="sng" dirty="0" err="1" smtClean="0"/>
              <a:t>Kmeans</a:t>
            </a:r>
            <a:r>
              <a:rPr lang="cs-CZ" sz="2800" u="sng" dirty="0" smtClean="0"/>
              <a:t>" </a:t>
            </a:r>
            <a:r>
              <a:rPr lang="cs-CZ" sz="2800" u="sng" dirty="0" err="1" smtClean="0"/>
              <a:t>problem</a:t>
            </a:r>
            <a:endParaRPr lang="cs-CZ" sz="2800" u="sng" dirty="0"/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718" y="715962"/>
            <a:ext cx="4433376" cy="1857149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717" y="2638456"/>
            <a:ext cx="4433376" cy="1857149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049" y="4635090"/>
            <a:ext cx="4433376" cy="1857149"/>
          </a:xfrm>
          <a:prstGeom prst="rect">
            <a:avLst/>
          </a:prstGeom>
        </p:spPr>
      </p:pic>
      <p:pic>
        <p:nvPicPr>
          <p:cNvPr id="2" name="Obrázek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89" y="750599"/>
            <a:ext cx="4350691" cy="1822512"/>
          </a:xfrm>
          <a:prstGeom prst="rect">
            <a:avLst/>
          </a:prstGeom>
        </p:spPr>
      </p:pic>
      <p:pic>
        <p:nvPicPr>
          <p:cNvPr id="9" name="Obrázek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89" y="2673093"/>
            <a:ext cx="4350691" cy="1822512"/>
          </a:xfrm>
          <a:prstGeom prst="rect">
            <a:avLst/>
          </a:prstGeom>
        </p:spPr>
      </p:pic>
      <p:pic>
        <p:nvPicPr>
          <p:cNvPr id="10" name="Obrázek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89" y="4635090"/>
            <a:ext cx="4350691" cy="182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4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563562"/>
          </a:xfrm>
        </p:spPr>
        <p:txBody>
          <a:bodyPr>
            <a:normAutofit/>
          </a:bodyPr>
          <a:lstStyle/>
          <a:p>
            <a:pPr algn="l"/>
            <a:r>
              <a:rPr lang="cs-CZ" sz="2800" u="sng" dirty="0" err="1" smtClean="0"/>
              <a:t>Preliminary</a:t>
            </a:r>
            <a:r>
              <a:rPr lang="cs-CZ" sz="2800" u="sng" dirty="0" smtClean="0"/>
              <a:t> </a:t>
            </a:r>
            <a:r>
              <a:rPr lang="cs-CZ" sz="2800" u="sng" dirty="0" err="1" smtClean="0"/>
              <a:t>results</a:t>
            </a:r>
            <a:r>
              <a:rPr lang="cs-CZ" sz="2800" u="sng" dirty="0" smtClean="0"/>
              <a:t> - "</a:t>
            </a:r>
            <a:r>
              <a:rPr lang="cs-CZ" sz="2800" u="sng" dirty="0" err="1" smtClean="0"/>
              <a:t>Kmeans</a:t>
            </a:r>
            <a:r>
              <a:rPr lang="cs-CZ" sz="2800" u="sng" dirty="0" smtClean="0"/>
              <a:t>" </a:t>
            </a:r>
            <a:r>
              <a:rPr lang="cs-CZ" sz="2800" u="sng" dirty="0" err="1" smtClean="0"/>
              <a:t>problem</a:t>
            </a:r>
            <a:endParaRPr lang="cs-CZ" sz="2800" u="sng" dirty="0"/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15030"/>
            <a:ext cx="8586216" cy="4549511"/>
          </a:xfrm>
          <a:prstGeom prst="rect">
            <a:avLst/>
          </a:prstGeom>
        </p:spPr>
      </p:pic>
      <p:sp>
        <p:nvSpPr>
          <p:cNvPr id="11" name="TextovéPole 10"/>
          <p:cNvSpPr txBox="1"/>
          <p:nvPr/>
        </p:nvSpPr>
        <p:spPr>
          <a:xfrm>
            <a:off x="1455732" y="5939816"/>
            <a:ext cx="7451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cs-CZ" dirty="0" err="1" smtClean="0"/>
              <a:t>computed</a:t>
            </a:r>
            <a:r>
              <a:rPr lang="cs-CZ" dirty="0" smtClean="0"/>
              <a:t> on PIZ </a:t>
            </a:r>
            <a:r>
              <a:rPr lang="cs-CZ" dirty="0" err="1" smtClean="0"/>
              <a:t>Daint</a:t>
            </a:r>
            <a:r>
              <a:rPr lang="cs-CZ" dirty="0" smtClean="0"/>
              <a:t> </a:t>
            </a:r>
            <a:r>
              <a:rPr lang="cs-CZ" dirty="0" err="1" smtClean="0"/>
              <a:t>machine</a:t>
            </a:r>
            <a:r>
              <a:rPr lang="cs-CZ" dirty="0" smtClean="0"/>
              <a:t> (CSCS), </a:t>
            </a:r>
            <a:r>
              <a:rPr lang="cs-CZ" dirty="0" err="1" smtClean="0"/>
              <a:t>one</a:t>
            </a:r>
            <a:r>
              <a:rPr lang="cs-CZ" dirty="0" smtClean="0"/>
              <a:t> node</a:t>
            </a:r>
          </a:p>
          <a:p>
            <a:pPr algn="r"/>
            <a:r>
              <a:rPr lang="pt-BR" dirty="0" smtClean="0"/>
              <a:t>Intel </a:t>
            </a:r>
            <a:r>
              <a:rPr lang="pt-BR" dirty="0"/>
              <a:t>Xeon E5-2670 (8 cores, 32GB) with NVIDIA Tesla K20X (2688 cores, 6GB)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0620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654555"/>
            <a:ext cx="6167637" cy="512273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563562"/>
          </a:xfrm>
        </p:spPr>
        <p:txBody>
          <a:bodyPr>
            <a:normAutofit/>
          </a:bodyPr>
          <a:lstStyle/>
          <a:p>
            <a:pPr algn="l"/>
            <a:r>
              <a:rPr lang="cs-CZ" sz="2800" u="sng" dirty="0" err="1" smtClean="0"/>
              <a:t>Spectral</a:t>
            </a:r>
            <a:r>
              <a:rPr lang="cs-CZ" sz="2800" u="sng" dirty="0" smtClean="0"/>
              <a:t> </a:t>
            </a:r>
            <a:r>
              <a:rPr lang="cs-CZ" sz="2800" u="sng" dirty="0" err="1"/>
              <a:t>P</a:t>
            </a:r>
            <a:r>
              <a:rPr lang="cs-CZ" sz="2800" u="sng" dirty="0" err="1" smtClean="0"/>
              <a:t>rojected</a:t>
            </a:r>
            <a:r>
              <a:rPr lang="cs-CZ" sz="2800" u="sng" dirty="0" smtClean="0"/>
              <a:t> Gradient </a:t>
            </a:r>
            <a:r>
              <a:rPr lang="cs-CZ" sz="2800" u="sng" dirty="0" err="1" smtClean="0"/>
              <a:t>method</a:t>
            </a:r>
            <a:r>
              <a:rPr lang="cs-CZ" sz="2800" u="sng" dirty="0" smtClean="0"/>
              <a:t> </a:t>
            </a:r>
            <a:r>
              <a:rPr lang="cs-CZ" sz="2800" u="sng" dirty="0" err="1" smtClean="0"/>
              <a:t>for</a:t>
            </a:r>
            <a:r>
              <a:rPr lang="cs-CZ" sz="2800" u="sng" dirty="0" smtClean="0"/>
              <a:t> QP</a:t>
            </a:r>
            <a:endParaRPr lang="cs-CZ" sz="2800" u="sng" dirty="0"/>
          </a:p>
        </p:txBody>
      </p:sp>
      <p:sp>
        <p:nvSpPr>
          <p:cNvPr id="5" name="TextBox 5"/>
          <p:cNvSpPr txBox="1"/>
          <p:nvPr/>
        </p:nvSpPr>
        <p:spPr>
          <a:xfrm>
            <a:off x="152400" y="5777290"/>
            <a:ext cx="8806838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 err="1"/>
              <a:t>Birgin</a:t>
            </a:r>
            <a:r>
              <a:rPr lang="en-US" sz="1400" i="1" dirty="0"/>
              <a:t> E.G., </a:t>
            </a:r>
            <a:r>
              <a:rPr lang="en-US" sz="1400" i="1" dirty="0" err="1"/>
              <a:t>Martínez</a:t>
            </a:r>
            <a:r>
              <a:rPr lang="en-US" sz="1400" i="1" dirty="0"/>
              <a:t> J.M., </a:t>
            </a:r>
            <a:r>
              <a:rPr lang="en-US" sz="1400" i="1" dirty="0" err="1"/>
              <a:t>Raydan</a:t>
            </a:r>
            <a:r>
              <a:rPr lang="en-US" sz="1400" i="1" dirty="0"/>
              <a:t> M.: </a:t>
            </a:r>
            <a:r>
              <a:rPr lang="en-US" sz="1400" dirty="0" err="1"/>
              <a:t>Nonmonotone</a:t>
            </a:r>
            <a:r>
              <a:rPr lang="en-US" sz="1400" dirty="0"/>
              <a:t> spectral projected gradient methods on convex sets</a:t>
            </a:r>
            <a:r>
              <a:rPr lang="en-US" sz="1400" i="1" dirty="0"/>
              <a:t>, </a:t>
            </a:r>
            <a:r>
              <a:rPr lang="cs-CZ" sz="1400" i="1" dirty="0"/>
              <a:t>(</a:t>
            </a:r>
            <a:r>
              <a:rPr lang="en-US" sz="1400" i="1" dirty="0" smtClean="0"/>
              <a:t>2000</a:t>
            </a:r>
            <a:r>
              <a:rPr lang="cs-CZ" sz="1400" i="1" dirty="0" smtClean="0"/>
              <a:t>)</a:t>
            </a:r>
            <a:endParaRPr lang="en-US" sz="1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 err="1" smtClean="0"/>
              <a:t>Birgin</a:t>
            </a:r>
            <a:r>
              <a:rPr lang="en-US" sz="1400" i="1" dirty="0" smtClean="0"/>
              <a:t> </a:t>
            </a:r>
            <a:r>
              <a:rPr lang="en-US" sz="1400" i="1" dirty="0"/>
              <a:t>E.G., </a:t>
            </a:r>
            <a:r>
              <a:rPr lang="en-US" sz="1400" i="1" dirty="0" err="1"/>
              <a:t>Raydan</a:t>
            </a:r>
            <a:r>
              <a:rPr lang="en-US" sz="1400" i="1" dirty="0"/>
              <a:t> M., </a:t>
            </a:r>
            <a:r>
              <a:rPr lang="en-US" sz="1400" i="1" dirty="0" err="1"/>
              <a:t>Martínez</a:t>
            </a:r>
            <a:r>
              <a:rPr lang="en-US" sz="1400" i="1" dirty="0"/>
              <a:t> J.M.: Spectral Projected Gradient Methods: Review and Perspectives, </a:t>
            </a:r>
            <a:r>
              <a:rPr lang="cs-CZ" sz="1400" i="1" dirty="0" smtClean="0"/>
              <a:t>(</a:t>
            </a:r>
            <a:r>
              <a:rPr lang="en-US" sz="1400" i="1" dirty="0" smtClean="0"/>
              <a:t>2014</a:t>
            </a:r>
            <a:r>
              <a:rPr lang="cs-CZ" sz="1400" i="1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i="1" dirty="0" smtClean="0"/>
              <a:t>Pospíšil L.: </a:t>
            </a:r>
            <a:r>
              <a:rPr lang="en-US" sz="1400" dirty="0"/>
              <a:t>Development of </a:t>
            </a:r>
            <a:r>
              <a:rPr lang="en-US" sz="1400" dirty="0" smtClean="0"/>
              <a:t>Algorithms</a:t>
            </a:r>
            <a:r>
              <a:rPr lang="cs-CZ" sz="1400" dirty="0" smtClean="0"/>
              <a:t> </a:t>
            </a:r>
            <a:r>
              <a:rPr lang="en-US" sz="1400" dirty="0" smtClean="0"/>
              <a:t>for </a:t>
            </a:r>
            <a:r>
              <a:rPr lang="en-US" sz="1400" dirty="0"/>
              <a:t>Solving Minimizing </a:t>
            </a:r>
            <a:r>
              <a:rPr lang="en-US" sz="1400" dirty="0" smtClean="0"/>
              <a:t>Problems</a:t>
            </a:r>
            <a:r>
              <a:rPr lang="cs-CZ" sz="1400" dirty="0" smtClean="0"/>
              <a:t> </a:t>
            </a:r>
            <a:r>
              <a:rPr lang="en-US" sz="1400" dirty="0" smtClean="0"/>
              <a:t>with </a:t>
            </a:r>
            <a:r>
              <a:rPr lang="en-US" sz="1400" dirty="0"/>
              <a:t>Convex Quadratic </a:t>
            </a:r>
            <a:r>
              <a:rPr lang="en-US" sz="1400" dirty="0" smtClean="0"/>
              <a:t>Function</a:t>
            </a:r>
            <a:r>
              <a:rPr lang="cs-CZ" sz="1400" dirty="0" smtClean="0"/>
              <a:t> </a:t>
            </a:r>
            <a:r>
              <a:rPr lang="en-US" sz="1400" dirty="0" smtClean="0"/>
              <a:t>on </a:t>
            </a:r>
            <a:r>
              <a:rPr lang="en-US" sz="1400" dirty="0"/>
              <a:t>Special Convex </a:t>
            </a:r>
            <a:r>
              <a:rPr lang="en-US" sz="1400" dirty="0" smtClean="0"/>
              <a:t>Sets</a:t>
            </a:r>
            <a:r>
              <a:rPr lang="cs-CZ" sz="1400" dirty="0" smtClean="0"/>
              <a:t> </a:t>
            </a:r>
            <a:r>
              <a:rPr lang="en-US" sz="1400" dirty="0" smtClean="0"/>
              <a:t>and Applications</a:t>
            </a:r>
            <a:r>
              <a:rPr lang="cs-CZ" sz="1400" i="1" dirty="0" smtClean="0"/>
              <a:t>, PhD thesis, </a:t>
            </a:r>
            <a:r>
              <a:rPr lang="cs-CZ" sz="1400" i="1" dirty="0" err="1" smtClean="0"/>
              <a:t>supervised</a:t>
            </a:r>
            <a:r>
              <a:rPr lang="cs-CZ" sz="1400" i="1" dirty="0" smtClean="0"/>
              <a:t> by Z. Dostál (2015)</a:t>
            </a:r>
          </a:p>
        </p:txBody>
      </p:sp>
      <p:sp>
        <p:nvSpPr>
          <p:cNvPr id="15" name="Obdélník 14"/>
          <p:cNvSpPr/>
          <p:nvPr/>
        </p:nvSpPr>
        <p:spPr>
          <a:xfrm>
            <a:off x="5273657" y="947454"/>
            <a:ext cx="3751471" cy="4676106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9937" y="996963"/>
            <a:ext cx="3254623" cy="1905000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2248" y="3083947"/>
            <a:ext cx="3262312" cy="1887437"/>
          </a:xfrm>
          <a:prstGeom prst="rect">
            <a:avLst/>
          </a:prstGeom>
        </p:spPr>
      </p:pic>
      <p:pic>
        <p:nvPicPr>
          <p:cNvPr id="12" name="Obrázek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202" y="2843204"/>
            <a:ext cx="2784405" cy="172005"/>
          </a:xfrm>
          <a:prstGeom prst="rect">
            <a:avLst/>
          </a:prstGeom>
        </p:spPr>
      </p:pic>
      <p:pic>
        <p:nvPicPr>
          <p:cNvPr id="14" name="Obrázek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202" y="4834222"/>
            <a:ext cx="2058289" cy="191630"/>
          </a:xfrm>
          <a:prstGeom prst="rect">
            <a:avLst/>
          </a:prstGeom>
        </p:spPr>
      </p:pic>
      <p:pic>
        <p:nvPicPr>
          <p:cNvPr id="2" name="Obrázek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2202" y="5086840"/>
            <a:ext cx="3377033" cy="29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3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563562"/>
          </a:xfrm>
        </p:spPr>
        <p:txBody>
          <a:bodyPr>
            <a:normAutofit/>
          </a:bodyPr>
          <a:lstStyle/>
          <a:p>
            <a:pPr algn="l"/>
            <a:r>
              <a:rPr lang="cs-CZ" sz="2800" u="sng" dirty="0" err="1" smtClean="0"/>
              <a:t>Feasible</a:t>
            </a:r>
            <a:r>
              <a:rPr lang="cs-CZ" sz="2800" u="sng" dirty="0" smtClean="0"/>
              <a:t> set - </a:t>
            </a:r>
            <a:r>
              <a:rPr lang="cs-CZ" sz="2800" u="sng" dirty="0" err="1" smtClean="0"/>
              <a:t>separable</a:t>
            </a:r>
            <a:r>
              <a:rPr lang="cs-CZ" sz="2800" u="sng" dirty="0" smtClean="0"/>
              <a:t> </a:t>
            </a:r>
            <a:r>
              <a:rPr lang="cs-CZ" sz="2800" u="sng" dirty="0" err="1" smtClean="0"/>
              <a:t>simplexes</a:t>
            </a:r>
            <a:endParaRPr lang="cs-CZ" sz="2800" u="sng" dirty="0"/>
          </a:p>
        </p:txBody>
      </p:sp>
      <p:sp>
        <p:nvSpPr>
          <p:cNvPr id="10" name="Obdélník 9"/>
          <p:cNvSpPr/>
          <p:nvPr/>
        </p:nvSpPr>
        <p:spPr>
          <a:xfrm>
            <a:off x="152400" y="3776472"/>
            <a:ext cx="6979920" cy="2916936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597" y="307848"/>
            <a:ext cx="3284191" cy="2883408"/>
          </a:xfrm>
          <a:prstGeom prst="rect">
            <a:avLst/>
          </a:prstGeom>
        </p:spPr>
      </p:pic>
      <p:grpSp>
        <p:nvGrpSpPr>
          <p:cNvPr id="13" name="Skupina 12"/>
          <p:cNvGrpSpPr/>
          <p:nvPr/>
        </p:nvGrpSpPr>
        <p:grpSpPr>
          <a:xfrm>
            <a:off x="219281" y="4161698"/>
            <a:ext cx="6746641" cy="2392970"/>
            <a:chOff x="833438" y="3846513"/>
            <a:chExt cx="7953375" cy="2820987"/>
          </a:xfrm>
        </p:grpSpPr>
        <p:pic>
          <p:nvPicPr>
            <p:cNvPr id="16" name="Obrázek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438" y="3878263"/>
              <a:ext cx="7267575" cy="1520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Levá složená závorka 13"/>
            <p:cNvSpPr>
              <a:spLocks/>
            </p:cNvSpPr>
            <p:nvPr/>
          </p:nvSpPr>
          <p:spPr bwMode="auto">
            <a:xfrm rot="5400000" flipH="1">
              <a:off x="2188369" y="4750594"/>
              <a:ext cx="315913" cy="1584325"/>
            </a:xfrm>
            <a:prstGeom prst="leftBrace">
              <a:avLst>
                <a:gd name="adj1" fmla="val 8358"/>
                <a:gd name="adj2" fmla="val 50000"/>
              </a:avLst>
            </a:prstGeom>
            <a:noFill/>
            <a:ln w="9525" algn="ctr">
              <a:solidFill>
                <a:srgbClr val="0E03E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8" tIns="45715" rIns="91428" bIns="45715"/>
            <a:lstStyle>
              <a:lvl1pPr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cs-CZ" altLang="cs-CZ"/>
            </a:p>
          </p:txBody>
        </p:sp>
        <p:pic>
          <p:nvPicPr>
            <p:cNvPr id="18" name="Obrázek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2975" y="5700713"/>
              <a:ext cx="266700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Levá složená závorka 13"/>
            <p:cNvSpPr>
              <a:spLocks/>
            </p:cNvSpPr>
            <p:nvPr/>
          </p:nvSpPr>
          <p:spPr bwMode="auto">
            <a:xfrm rot="5400000" flipH="1">
              <a:off x="3879056" y="4737894"/>
              <a:ext cx="315913" cy="1584325"/>
            </a:xfrm>
            <a:prstGeom prst="leftBrace">
              <a:avLst>
                <a:gd name="adj1" fmla="val 8358"/>
                <a:gd name="adj2" fmla="val 50000"/>
              </a:avLst>
            </a:prstGeom>
            <a:noFill/>
            <a:ln w="9525" algn="ctr">
              <a:solidFill>
                <a:srgbClr val="0E03E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8" tIns="45715" rIns="91428" bIns="45715"/>
            <a:lstStyle>
              <a:lvl1pPr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cs-CZ" altLang="cs-CZ"/>
            </a:p>
          </p:txBody>
        </p:sp>
        <p:pic>
          <p:nvPicPr>
            <p:cNvPr id="20" name="Obrázek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3663" y="5688013"/>
              <a:ext cx="266700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Levá složená závorka 13"/>
            <p:cNvSpPr>
              <a:spLocks/>
            </p:cNvSpPr>
            <p:nvPr/>
          </p:nvSpPr>
          <p:spPr bwMode="auto">
            <a:xfrm rot="5400000" flipH="1">
              <a:off x="5514181" y="4737894"/>
              <a:ext cx="315913" cy="1584325"/>
            </a:xfrm>
            <a:prstGeom prst="leftBrace">
              <a:avLst>
                <a:gd name="adj1" fmla="val 8358"/>
                <a:gd name="adj2" fmla="val 50000"/>
              </a:avLst>
            </a:prstGeom>
            <a:noFill/>
            <a:ln w="9525" algn="ctr">
              <a:solidFill>
                <a:srgbClr val="0E03E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8" tIns="45715" rIns="91428" bIns="45715"/>
            <a:lstStyle>
              <a:lvl1pPr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cs-CZ" altLang="cs-CZ"/>
            </a:p>
          </p:txBody>
        </p:sp>
        <p:pic>
          <p:nvPicPr>
            <p:cNvPr id="22" name="Obrázek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8788" y="5688013"/>
              <a:ext cx="266700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Levá složená závorka 13"/>
            <p:cNvSpPr>
              <a:spLocks/>
            </p:cNvSpPr>
            <p:nvPr/>
          </p:nvSpPr>
          <p:spPr bwMode="auto">
            <a:xfrm flipH="1">
              <a:off x="8151813" y="3846513"/>
              <a:ext cx="315912" cy="1584325"/>
            </a:xfrm>
            <a:prstGeom prst="leftBrace">
              <a:avLst>
                <a:gd name="adj1" fmla="val 8358"/>
                <a:gd name="adj2" fmla="val 50000"/>
              </a:avLst>
            </a:prstGeom>
            <a:noFill/>
            <a:ln w="9525" algn="ctr">
              <a:solidFill>
                <a:srgbClr val="0E03E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8" tIns="45715" rIns="91428" bIns="45715"/>
            <a:lstStyle>
              <a:lvl1pPr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cs-CZ" altLang="cs-CZ"/>
            </a:p>
          </p:txBody>
        </p:sp>
        <p:pic>
          <p:nvPicPr>
            <p:cNvPr id="24" name="Obrázek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0113" y="4495800"/>
              <a:ext cx="266700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Obrázek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838" y="6315075"/>
              <a:ext cx="476250" cy="352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Levá složená závorka 13"/>
            <p:cNvSpPr>
              <a:spLocks/>
            </p:cNvSpPr>
            <p:nvPr/>
          </p:nvSpPr>
          <p:spPr bwMode="auto">
            <a:xfrm rot="5400000" flipH="1">
              <a:off x="3863182" y="3661569"/>
              <a:ext cx="317500" cy="4884737"/>
            </a:xfrm>
            <a:prstGeom prst="leftBrace">
              <a:avLst>
                <a:gd name="adj1" fmla="val 8334"/>
                <a:gd name="adj2" fmla="val 50000"/>
              </a:avLst>
            </a:prstGeom>
            <a:noFill/>
            <a:ln w="9525" algn="ctr">
              <a:solidFill>
                <a:srgbClr val="0E03E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8" tIns="45715" rIns="91428" bIns="45715"/>
            <a:lstStyle>
              <a:lvl1pPr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01688"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749A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cs-CZ" altLang="cs-CZ"/>
            </a:p>
          </p:txBody>
        </p:sp>
      </p:grpSp>
      <p:pic>
        <p:nvPicPr>
          <p:cNvPr id="9" name="Obrázek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612" y="3898776"/>
            <a:ext cx="1819275" cy="323850"/>
          </a:xfrm>
          <a:prstGeom prst="rect">
            <a:avLst/>
          </a:prstGeom>
        </p:spPr>
      </p:pic>
      <p:sp>
        <p:nvSpPr>
          <p:cNvPr id="28" name="Obdélník 27"/>
          <p:cNvSpPr/>
          <p:nvPr/>
        </p:nvSpPr>
        <p:spPr>
          <a:xfrm>
            <a:off x="152400" y="1282518"/>
            <a:ext cx="3834036" cy="121873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27" name="Obrázek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132" y="1477060"/>
            <a:ext cx="3539680" cy="771359"/>
          </a:xfrm>
          <a:prstGeom prst="rect">
            <a:avLst/>
          </a:prstGeom>
        </p:spPr>
      </p:pic>
      <p:sp>
        <p:nvSpPr>
          <p:cNvPr id="29" name="Zaoblený obdélník 28"/>
          <p:cNvSpPr/>
          <p:nvPr/>
        </p:nvSpPr>
        <p:spPr>
          <a:xfrm>
            <a:off x="852200" y="4222626"/>
            <a:ext cx="5384008" cy="3219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0" name="TextovéPole 29"/>
          <p:cNvSpPr txBox="1"/>
          <p:nvPr/>
        </p:nvSpPr>
        <p:spPr>
          <a:xfrm>
            <a:off x="531540" y="3269864"/>
            <a:ext cx="6154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/>
              <a:t>T </a:t>
            </a:r>
            <a:r>
              <a:rPr lang="cs-CZ" dirty="0" err="1" smtClean="0"/>
              <a:t>separable</a:t>
            </a:r>
            <a:r>
              <a:rPr lang="cs-CZ" dirty="0" smtClean="0"/>
              <a:t> </a:t>
            </a:r>
            <a:r>
              <a:rPr lang="cs-CZ" dirty="0" err="1" smtClean="0"/>
              <a:t>simplexes</a:t>
            </a:r>
            <a:r>
              <a:rPr lang="cs-CZ" dirty="0" smtClean="0"/>
              <a:t> (</a:t>
            </a:r>
            <a:r>
              <a:rPr lang="cs-CZ" dirty="0" err="1" smtClean="0"/>
              <a:t>hypertriangles</a:t>
            </a:r>
            <a:r>
              <a:rPr lang="cs-CZ" dirty="0" smtClean="0"/>
              <a:t>) = </a:t>
            </a:r>
            <a:r>
              <a:rPr lang="cs-CZ" dirty="0" err="1" smtClean="0"/>
              <a:t>fully</a:t>
            </a:r>
            <a:r>
              <a:rPr lang="cs-CZ" dirty="0" smtClean="0"/>
              <a:t> </a:t>
            </a:r>
            <a:r>
              <a:rPr lang="cs-CZ" dirty="0" err="1" smtClean="0"/>
              <a:t>parallel</a:t>
            </a:r>
            <a:r>
              <a:rPr lang="cs-CZ" dirty="0" smtClean="0"/>
              <a:t> </a:t>
            </a:r>
            <a:r>
              <a:rPr lang="cs-CZ" dirty="0" err="1" smtClean="0"/>
              <a:t>projection</a:t>
            </a:r>
            <a:endParaRPr lang="cs-CZ" dirty="0"/>
          </a:p>
        </p:txBody>
      </p:sp>
      <p:sp>
        <p:nvSpPr>
          <p:cNvPr id="31" name="Zaoblený obdélník 30"/>
          <p:cNvSpPr/>
          <p:nvPr/>
        </p:nvSpPr>
        <p:spPr>
          <a:xfrm>
            <a:off x="2311397" y="1396539"/>
            <a:ext cx="1477021" cy="9588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4321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745992" y="1078992"/>
            <a:ext cx="5181601" cy="563562"/>
          </a:xfrm>
        </p:spPr>
        <p:txBody>
          <a:bodyPr>
            <a:normAutofit/>
          </a:bodyPr>
          <a:lstStyle/>
          <a:p>
            <a:pPr algn="r"/>
            <a:r>
              <a:rPr lang="cs-CZ" sz="2800" dirty="0" err="1" smtClean="0">
                <a:solidFill>
                  <a:schemeClr val="bg1"/>
                </a:solidFill>
              </a:rPr>
              <a:t>Thank</a:t>
            </a:r>
            <a:r>
              <a:rPr lang="cs-CZ" sz="2800" dirty="0" smtClean="0">
                <a:solidFill>
                  <a:schemeClr val="bg1"/>
                </a:solidFill>
              </a:rPr>
              <a:t> </a:t>
            </a:r>
            <a:r>
              <a:rPr lang="cs-CZ" sz="2800" dirty="0" err="1" smtClean="0">
                <a:solidFill>
                  <a:schemeClr val="bg1"/>
                </a:solidFill>
              </a:rPr>
              <a:t>you</a:t>
            </a:r>
            <a:r>
              <a:rPr lang="cs-CZ" sz="2800" dirty="0" smtClean="0">
                <a:solidFill>
                  <a:schemeClr val="bg1"/>
                </a:solidFill>
              </a:rPr>
              <a:t> </a:t>
            </a:r>
            <a:r>
              <a:rPr lang="cs-CZ" sz="2800" dirty="0" err="1" smtClean="0">
                <a:solidFill>
                  <a:schemeClr val="bg1"/>
                </a:solidFill>
              </a:rPr>
              <a:t>for</a:t>
            </a:r>
            <a:r>
              <a:rPr lang="cs-CZ" sz="2800" dirty="0" smtClean="0">
                <a:solidFill>
                  <a:schemeClr val="bg1"/>
                </a:solidFill>
              </a:rPr>
              <a:t> </a:t>
            </a:r>
            <a:r>
              <a:rPr lang="cs-CZ" sz="2800" dirty="0" err="1" smtClean="0">
                <a:solidFill>
                  <a:schemeClr val="bg1"/>
                </a:solidFill>
              </a:rPr>
              <a:t>your</a:t>
            </a:r>
            <a:r>
              <a:rPr lang="cs-CZ" sz="2800" dirty="0" smtClean="0">
                <a:solidFill>
                  <a:schemeClr val="bg1"/>
                </a:solidFill>
              </a:rPr>
              <a:t> </a:t>
            </a:r>
            <a:r>
              <a:rPr lang="cs-CZ" sz="2800" dirty="0" err="1" smtClean="0">
                <a:solidFill>
                  <a:schemeClr val="bg1"/>
                </a:solidFill>
              </a:rPr>
              <a:t>attention</a:t>
            </a:r>
            <a:r>
              <a:rPr lang="cs-CZ" sz="28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4763" y="6061613"/>
            <a:ext cx="880683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 err="1" smtClean="0"/>
              <a:t>Horenko</a:t>
            </a:r>
            <a:r>
              <a:rPr lang="cs-CZ" sz="1400" i="1" dirty="0" smtClean="0"/>
              <a:t> I., </a:t>
            </a:r>
            <a:r>
              <a:rPr lang="cs-CZ" sz="1400" i="1" dirty="0" err="1" smtClean="0"/>
              <a:t>Gagliardini</a:t>
            </a:r>
            <a:r>
              <a:rPr lang="cs-CZ" sz="1400" i="1" dirty="0" smtClean="0"/>
              <a:t> P., </a:t>
            </a:r>
            <a:r>
              <a:rPr lang="cs-CZ" sz="1400" i="1" dirty="0" err="1" smtClean="0"/>
              <a:t>Sawyer</a:t>
            </a:r>
            <a:r>
              <a:rPr lang="cs-CZ" sz="1400" i="1" dirty="0" smtClean="0"/>
              <a:t> W., </a:t>
            </a:r>
            <a:r>
              <a:rPr lang="cs-CZ" sz="1400" i="1" dirty="0" err="1" smtClean="0"/>
              <a:t>Pospisil</a:t>
            </a:r>
            <a:r>
              <a:rPr lang="cs-CZ" sz="1400" i="1" dirty="0" smtClean="0"/>
              <a:t> L.:</a:t>
            </a:r>
            <a:r>
              <a:rPr lang="en-US" sz="1400" i="1" dirty="0" smtClean="0"/>
              <a:t> </a:t>
            </a:r>
            <a:r>
              <a:rPr lang="en-US" sz="1400" dirty="0"/>
              <a:t>Towards the HPC-inference of causality </a:t>
            </a:r>
            <a:r>
              <a:rPr lang="en-US" sz="1400" dirty="0" smtClean="0"/>
              <a:t>networks</a:t>
            </a:r>
            <a:r>
              <a:rPr lang="cs-CZ" sz="1400" dirty="0" smtClean="0"/>
              <a:t> </a:t>
            </a:r>
            <a:r>
              <a:rPr lang="en-US" sz="1400" dirty="0" smtClean="0"/>
              <a:t>from </a:t>
            </a:r>
            <a:r>
              <a:rPr lang="en-US" sz="1400" dirty="0"/>
              <a:t>multiscale economical data</a:t>
            </a:r>
            <a:r>
              <a:rPr lang="cs-CZ" sz="1400" i="1" dirty="0" smtClean="0"/>
              <a:t>, PASC 16, Lausanne, </a:t>
            </a:r>
            <a:r>
              <a:rPr lang="cs-CZ" sz="1400" b="1" i="1" dirty="0" smtClean="0"/>
              <a:t>poster</a:t>
            </a:r>
            <a:endParaRPr lang="en-US" sz="1400" b="1" i="1" dirty="0"/>
          </a:p>
        </p:txBody>
      </p:sp>
      <p:sp>
        <p:nvSpPr>
          <p:cNvPr id="6" name="TextBox 5"/>
          <p:cNvSpPr txBox="1"/>
          <p:nvPr/>
        </p:nvSpPr>
        <p:spPr>
          <a:xfrm>
            <a:off x="227435" y="4842339"/>
            <a:ext cx="8806838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cs-CZ" dirty="0" err="1" smtClean="0">
                <a:solidFill>
                  <a:schemeClr val="bg1"/>
                </a:solidFill>
              </a:rPr>
              <a:t>We</a:t>
            </a:r>
            <a:r>
              <a:rPr lang="cs-CZ" dirty="0" smtClean="0">
                <a:solidFill>
                  <a:schemeClr val="bg1"/>
                </a:solidFill>
              </a:rPr>
              <a:t> </a:t>
            </a:r>
            <a:r>
              <a:rPr lang="cs-CZ" dirty="0" err="1" smtClean="0">
                <a:solidFill>
                  <a:schemeClr val="bg1"/>
                </a:solidFill>
              </a:rPr>
              <a:t>would</a:t>
            </a:r>
            <a:r>
              <a:rPr lang="cs-CZ" dirty="0" smtClean="0">
                <a:solidFill>
                  <a:schemeClr val="bg1"/>
                </a:solidFill>
              </a:rPr>
              <a:t> </a:t>
            </a:r>
            <a:r>
              <a:rPr lang="cs-CZ" dirty="0" err="1" smtClean="0">
                <a:solidFill>
                  <a:schemeClr val="bg1"/>
                </a:solidFill>
              </a:rPr>
              <a:t>like</a:t>
            </a:r>
            <a:r>
              <a:rPr lang="cs-CZ" dirty="0" smtClean="0">
                <a:solidFill>
                  <a:schemeClr val="bg1"/>
                </a:solidFill>
              </a:rPr>
              <a:t> to express </a:t>
            </a:r>
            <a:r>
              <a:rPr lang="cs-CZ" dirty="0" err="1" smtClean="0">
                <a:solidFill>
                  <a:schemeClr val="bg1"/>
                </a:solidFill>
              </a:rPr>
              <a:t>our</a:t>
            </a:r>
            <a:r>
              <a:rPr lang="cs-CZ" dirty="0" smtClean="0">
                <a:solidFill>
                  <a:schemeClr val="bg1"/>
                </a:solidFill>
              </a:rPr>
              <a:t> </a:t>
            </a:r>
            <a:r>
              <a:rPr lang="cs-CZ" dirty="0" err="1" smtClean="0">
                <a:solidFill>
                  <a:schemeClr val="bg1"/>
                </a:solidFill>
              </a:rPr>
              <a:t>thanks</a:t>
            </a:r>
            <a:r>
              <a:rPr lang="cs-CZ" dirty="0" smtClean="0">
                <a:solidFill>
                  <a:schemeClr val="bg1"/>
                </a:solidFill>
              </a:rPr>
              <a:t> to "</a:t>
            </a:r>
            <a:r>
              <a:rPr lang="en-US" dirty="0" smtClean="0">
                <a:solidFill>
                  <a:schemeClr val="bg1"/>
                </a:solidFill>
              </a:rPr>
              <a:t>Platform </a:t>
            </a:r>
            <a:r>
              <a:rPr lang="en-US" dirty="0">
                <a:solidFill>
                  <a:schemeClr val="bg1"/>
                </a:solidFill>
              </a:rPr>
              <a:t>for Advanced Scientific Computing (PASC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r>
              <a:rPr lang="cs-CZ" dirty="0" smtClean="0">
                <a:solidFill>
                  <a:schemeClr val="bg1"/>
                </a:solidFill>
              </a:rPr>
              <a:t>" </a:t>
            </a:r>
            <a:r>
              <a:rPr lang="cs-CZ" dirty="0" err="1" smtClean="0">
                <a:solidFill>
                  <a:schemeClr val="bg1"/>
                </a:solidFill>
              </a:rPr>
              <a:t>for</a:t>
            </a:r>
            <a:r>
              <a:rPr lang="cs-CZ" dirty="0" smtClean="0">
                <a:solidFill>
                  <a:schemeClr val="bg1"/>
                </a:solidFill>
              </a:rPr>
              <a:t> </a:t>
            </a:r>
            <a:r>
              <a:rPr lang="cs-CZ" dirty="0" err="1" smtClean="0">
                <a:solidFill>
                  <a:schemeClr val="bg1"/>
                </a:solidFill>
              </a:rPr>
              <a:t>financing</a:t>
            </a:r>
            <a:r>
              <a:rPr lang="cs-CZ" dirty="0" smtClean="0">
                <a:solidFill>
                  <a:schemeClr val="bg1"/>
                </a:solidFill>
              </a:rPr>
              <a:t> </a:t>
            </a:r>
            <a:r>
              <a:rPr lang="cs-CZ" dirty="0" err="1" smtClean="0">
                <a:solidFill>
                  <a:schemeClr val="bg1"/>
                </a:solidFill>
              </a:rPr>
              <a:t>our</a:t>
            </a:r>
            <a:r>
              <a:rPr lang="cs-CZ" dirty="0" smtClean="0">
                <a:solidFill>
                  <a:schemeClr val="bg1"/>
                </a:solidFill>
              </a:rPr>
              <a:t> </a:t>
            </a:r>
            <a:r>
              <a:rPr lang="cs-CZ" dirty="0" err="1" smtClean="0">
                <a:solidFill>
                  <a:schemeClr val="bg1"/>
                </a:solidFill>
              </a:rPr>
              <a:t>exploratory</a:t>
            </a:r>
            <a:r>
              <a:rPr lang="cs-CZ" dirty="0" smtClean="0">
                <a:solidFill>
                  <a:schemeClr val="bg1"/>
                </a:solidFill>
              </a:rPr>
              <a:t> </a:t>
            </a:r>
            <a:r>
              <a:rPr lang="cs-CZ" dirty="0" err="1" smtClean="0">
                <a:solidFill>
                  <a:schemeClr val="bg1"/>
                </a:solidFill>
              </a:rPr>
              <a:t>project</a:t>
            </a:r>
            <a:r>
              <a:rPr lang="cs-CZ" dirty="0" smtClean="0">
                <a:solidFill>
                  <a:schemeClr val="bg1"/>
                </a:solidFill>
              </a:rPr>
              <a:t> "</a:t>
            </a:r>
            <a:r>
              <a:rPr lang="en-US" dirty="0">
                <a:solidFill>
                  <a:schemeClr val="bg1"/>
                </a:solidFill>
              </a:rPr>
              <a:t>Towards the HPC-inference of causality </a:t>
            </a:r>
            <a:r>
              <a:rPr lang="en-US" dirty="0" smtClean="0">
                <a:solidFill>
                  <a:schemeClr val="bg1"/>
                </a:solidFill>
              </a:rPr>
              <a:t>networks</a:t>
            </a:r>
            <a:r>
              <a:rPr lang="cs-CZ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from </a:t>
            </a:r>
            <a:r>
              <a:rPr lang="en-US" dirty="0">
                <a:solidFill>
                  <a:schemeClr val="bg1"/>
                </a:solidFill>
              </a:rPr>
              <a:t>multiscale economical data</a:t>
            </a:r>
            <a:r>
              <a:rPr lang="cs-CZ" dirty="0" smtClean="0">
                <a:solidFill>
                  <a:schemeClr val="bg1"/>
                </a:solidFill>
              </a:rPr>
              <a:t>".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extBox 5"/>
          <p:cNvSpPr txBox="1"/>
          <p:nvPr/>
        </p:nvSpPr>
        <p:spPr>
          <a:xfrm>
            <a:off x="0" y="2688448"/>
            <a:ext cx="8806838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https://github.com/eth-cscs/PASC_inference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30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fr-CH" sz="2800" u="sng" dirty="0" smtClean="0"/>
              <a:t>Project contributions</a:t>
            </a:r>
            <a:endParaRPr lang="it-CH" sz="28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263" y="1600200"/>
            <a:ext cx="8229600" cy="4525963"/>
          </a:xfrm>
        </p:spPr>
        <p:txBody>
          <a:bodyPr>
            <a:normAutofit/>
          </a:bodyPr>
          <a:lstStyle/>
          <a:p>
            <a:r>
              <a:rPr lang="fr-CH" sz="2000" dirty="0" err="1" smtClean="0"/>
              <a:t>Build</a:t>
            </a:r>
            <a:r>
              <a:rPr lang="fr-CH" sz="2000" dirty="0" smtClean="0"/>
              <a:t> on and </a:t>
            </a:r>
            <a:r>
              <a:rPr lang="fr-CH" sz="2000" dirty="0" err="1" smtClean="0"/>
              <a:t>extend</a:t>
            </a:r>
            <a:r>
              <a:rPr lang="fr-CH" sz="2000" dirty="0" smtClean="0"/>
              <a:t> </a:t>
            </a:r>
            <a:r>
              <a:rPr lang="fr-CH" sz="2000" dirty="0" err="1" smtClean="0"/>
              <a:t>results</a:t>
            </a:r>
            <a:r>
              <a:rPr lang="fr-CH" sz="2000" dirty="0" smtClean="0"/>
              <a:t> of a </a:t>
            </a:r>
            <a:r>
              <a:rPr lang="fr-CH" sz="2000" dirty="0" err="1" smtClean="0"/>
              <a:t>recently</a:t>
            </a:r>
            <a:r>
              <a:rPr lang="fr-CH" sz="2000" dirty="0" smtClean="0"/>
              <a:t> </a:t>
            </a:r>
            <a:r>
              <a:rPr lang="fr-CH" sz="2000" dirty="0" err="1" smtClean="0"/>
              <a:t>proposed</a:t>
            </a:r>
            <a:r>
              <a:rPr lang="fr-CH" sz="2000" dirty="0" smtClean="0"/>
              <a:t> </a:t>
            </a:r>
            <a:r>
              <a:rPr lang="fr-CH" sz="2000" dirty="0" err="1" smtClean="0"/>
              <a:t>approach</a:t>
            </a:r>
            <a:r>
              <a:rPr lang="fr-CH" sz="2000" dirty="0" smtClean="0"/>
              <a:t> for </a:t>
            </a:r>
            <a:r>
              <a:rPr lang="fr-CH" sz="2000" dirty="0" err="1" smtClean="0"/>
              <a:t>causality</a:t>
            </a:r>
            <a:r>
              <a:rPr lang="fr-CH" sz="2000" dirty="0" smtClean="0"/>
              <a:t> </a:t>
            </a:r>
            <a:r>
              <a:rPr lang="fr-CH" sz="2000" dirty="0" err="1" smtClean="0"/>
              <a:t>inference</a:t>
            </a:r>
            <a:r>
              <a:rPr lang="fr-CH" sz="2000" dirty="0" smtClean="0"/>
              <a:t> in </a:t>
            </a:r>
            <a:r>
              <a:rPr lang="fr-CH" sz="2000" dirty="0" err="1" smtClean="0"/>
              <a:t>discrete</a:t>
            </a:r>
            <a:r>
              <a:rPr lang="fr-CH" sz="2000" dirty="0" smtClean="0"/>
              <a:t> state </a:t>
            </a:r>
            <a:r>
              <a:rPr lang="fr-CH" sz="2000" dirty="0" err="1" smtClean="0"/>
              <a:t>models</a:t>
            </a:r>
            <a:r>
              <a:rPr lang="fr-CH" sz="2000" dirty="0" smtClean="0"/>
              <a:t> in a </a:t>
            </a:r>
            <a:r>
              <a:rPr lang="fr-CH" sz="2000" dirty="0" err="1" smtClean="0"/>
              <a:t>multiscale</a:t>
            </a:r>
            <a:r>
              <a:rPr lang="fr-CH" sz="2000" dirty="0" smtClean="0"/>
              <a:t> </a:t>
            </a:r>
            <a:r>
              <a:rPr lang="fr-CH" sz="2000" dirty="0" err="1" smtClean="0"/>
              <a:t>context</a:t>
            </a:r>
            <a:r>
              <a:rPr lang="fr-CH" sz="2000" dirty="0" smtClean="0"/>
              <a:t> (Gerber &amp; Horenko, 2014, 2015)</a:t>
            </a:r>
          </a:p>
          <a:p>
            <a:r>
              <a:rPr lang="fr-CH" sz="2000" dirty="0" smtClean="0"/>
              <a:t>Optimize numerical implementation for causality inference with large datasets</a:t>
            </a:r>
            <a:r>
              <a:rPr lang="fr-CH" sz="2000" dirty="0"/>
              <a:t> </a:t>
            </a:r>
            <a:r>
              <a:rPr lang="fr-CH" sz="2000" dirty="0" smtClean="0"/>
              <a:t>and investigate HPC-scalability of the proposed </a:t>
            </a:r>
            <a:r>
              <a:rPr lang="fr-CH" sz="2000" dirty="0" smtClean="0"/>
              <a:t>method</a:t>
            </a:r>
            <a:endParaRPr lang="cs-CZ" sz="2000" dirty="0" smtClean="0"/>
          </a:p>
          <a:p>
            <a:r>
              <a:rPr lang="cs-CZ" sz="2000" dirty="0" err="1" smtClean="0"/>
              <a:t>High-level</a:t>
            </a:r>
            <a:r>
              <a:rPr lang="cs-CZ" sz="2000" dirty="0" smtClean="0"/>
              <a:t> </a:t>
            </a:r>
            <a:r>
              <a:rPr lang="cs-CZ" sz="2000" dirty="0" err="1" smtClean="0"/>
              <a:t>thin</a:t>
            </a:r>
            <a:r>
              <a:rPr lang="cs-CZ" sz="2000" dirty="0" smtClean="0"/>
              <a:t> </a:t>
            </a:r>
            <a:r>
              <a:rPr lang="cs-CZ" sz="2000" dirty="0" err="1" smtClean="0"/>
              <a:t>layer</a:t>
            </a:r>
            <a:r>
              <a:rPr lang="cs-CZ" sz="2000" dirty="0" smtClean="0"/>
              <a:t> on top </a:t>
            </a:r>
            <a:r>
              <a:rPr lang="cs-CZ" sz="2000" dirty="0" err="1" smtClean="0"/>
              <a:t>of</a:t>
            </a:r>
            <a:r>
              <a:rPr lang="cs-CZ" sz="2000" dirty="0" smtClean="0"/>
              <a:t> </a:t>
            </a:r>
            <a:r>
              <a:rPr lang="cs-CZ" sz="2000" dirty="0" err="1" smtClean="0"/>
              <a:t>the</a:t>
            </a:r>
            <a:r>
              <a:rPr lang="cs-CZ" sz="2000" dirty="0" smtClean="0"/>
              <a:t> </a:t>
            </a:r>
            <a:r>
              <a:rPr lang="cs-CZ" sz="2000" dirty="0" err="1" smtClean="0"/>
              <a:t>PETSc</a:t>
            </a:r>
            <a:r>
              <a:rPr lang="cs-CZ" sz="2000" dirty="0" smtClean="0"/>
              <a:t> and </a:t>
            </a:r>
            <a:r>
              <a:rPr lang="cs-CZ" sz="2000" dirty="0" err="1" smtClean="0"/>
              <a:t>Minlin</a:t>
            </a:r>
            <a:r>
              <a:rPr lang="cs-CZ" sz="2000" dirty="0" smtClean="0"/>
              <a:t> </a:t>
            </a:r>
            <a:r>
              <a:rPr lang="cs-CZ" sz="2000" dirty="0" err="1" smtClean="0"/>
              <a:t>libraries</a:t>
            </a:r>
            <a:r>
              <a:rPr lang="cs-CZ" sz="2000" dirty="0" smtClean="0"/>
              <a:t> </a:t>
            </a:r>
            <a:r>
              <a:rPr lang="cs-CZ" sz="2000" dirty="0" err="1" smtClean="0"/>
              <a:t>for</a:t>
            </a:r>
            <a:r>
              <a:rPr lang="cs-CZ" sz="2000" dirty="0" smtClean="0"/>
              <a:t> </a:t>
            </a:r>
            <a:r>
              <a:rPr lang="cs-CZ" sz="2000" dirty="0" err="1" smtClean="0"/>
              <a:t>easy</a:t>
            </a:r>
            <a:r>
              <a:rPr lang="cs-CZ" sz="2000" dirty="0" smtClean="0"/>
              <a:t> </a:t>
            </a:r>
            <a:r>
              <a:rPr lang="cs-CZ" sz="2000" dirty="0" err="1" smtClean="0"/>
              <a:t>composition</a:t>
            </a:r>
            <a:r>
              <a:rPr lang="cs-CZ" sz="2000" dirty="0" smtClean="0"/>
              <a:t> </a:t>
            </a:r>
            <a:r>
              <a:rPr lang="cs-CZ" sz="2000" dirty="0" err="1" smtClean="0"/>
              <a:t>of</a:t>
            </a:r>
            <a:r>
              <a:rPr lang="cs-CZ" sz="2000" dirty="0" smtClean="0"/>
              <a:t> </a:t>
            </a:r>
            <a:r>
              <a:rPr lang="cs-CZ" sz="2000" dirty="0" err="1" smtClean="0"/>
              <a:t>operators</a:t>
            </a:r>
            <a:r>
              <a:rPr lang="cs-CZ" sz="2000" dirty="0" smtClean="0"/>
              <a:t> (Open-source </a:t>
            </a:r>
            <a:r>
              <a:rPr lang="cs-CZ" sz="2000" dirty="0" err="1" smtClean="0"/>
              <a:t>development</a:t>
            </a:r>
            <a:r>
              <a:rPr lang="cs-CZ" sz="2000" dirty="0" smtClean="0"/>
              <a:t>)</a:t>
            </a:r>
            <a:endParaRPr lang="fr-CH" sz="2000" dirty="0" smtClean="0"/>
          </a:p>
          <a:p>
            <a:r>
              <a:rPr lang="fr-CH" sz="2000" dirty="0" err="1" smtClean="0"/>
              <a:t>Discover</a:t>
            </a:r>
            <a:r>
              <a:rPr lang="fr-CH" sz="2000" dirty="0" smtClean="0"/>
              <a:t> </a:t>
            </a:r>
            <a:r>
              <a:rPr lang="fr-CH" sz="2000" dirty="0" err="1" smtClean="0"/>
              <a:t>causality</a:t>
            </a:r>
            <a:r>
              <a:rPr lang="fr-CH" sz="2000" dirty="0" smtClean="0"/>
              <a:t> patterns in a </a:t>
            </a:r>
            <a:r>
              <a:rPr lang="fr-CH" sz="2000" dirty="0" err="1" smtClean="0"/>
              <a:t>dataset</a:t>
            </a:r>
            <a:r>
              <a:rPr lang="fr-CH" sz="2000" dirty="0" smtClean="0"/>
              <a:t> of </a:t>
            </a:r>
            <a:r>
              <a:rPr lang="en-US" sz="2000" dirty="0" smtClean="0"/>
              <a:t>credit rating </a:t>
            </a:r>
            <a:r>
              <a:rPr lang="en-US" sz="2000" dirty="0"/>
              <a:t>histories of 15’123 </a:t>
            </a:r>
            <a:r>
              <a:rPr lang="en-US" sz="2000" dirty="0" smtClean="0"/>
              <a:t>US companies from May </a:t>
            </a:r>
            <a:r>
              <a:rPr lang="en-US" sz="2000" dirty="0"/>
              <a:t>27, 1977 to </a:t>
            </a:r>
            <a:r>
              <a:rPr lang="en-US" sz="2000" dirty="0" smtClean="0"/>
              <a:t>January 8</a:t>
            </a:r>
            <a:r>
              <a:rPr lang="en-US" sz="2000" dirty="0"/>
              <a:t>, </a:t>
            </a:r>
            <a:r>
              <a:rPr lang="en-US" sz="2000" dirty="0" smtClean="0"/>
              <a:t>2014</a:t>
            </a:r>
            <a:endParaRPr lang="fr-CH" sz="2000" dirty="0" smtClean="0"/>
          </a:p>
          <a:p>
            <a:pPr lvl="1"/>
            <a:r>
              <a:rPr lang="fr-CH" sz="2000" dirty="0" err="1" smtClean="0"/>
              <a:t>Disentangling</a:t>
            </a:r>
            <a:r>
              <a:rPr lang="fr-CH" sz="2000" dirty="0" smtClean="0"/>
              <a:t> </a:t>
            </a:r>
            <a:r>
              <a:rPr lang="fr-CH" sz="2000" dirty="0" err="1" smtClean="0"/>
              <a:t>causality</a:t>
            </a:r>
            <a:r>
              <a:rPr lang="fr-CH" sz="2000" dirty="0" smtClean="0"/>
              <a:t> (contagion) </a:t>
            </a:r>
            <a:r>
              <a:rPr lang="fr-CH" sz="2000" dirty="0" err="1" smtClean="0"/>
              <a:t>from</a:t>
            </a:r>
            <a:r>
              <a:rPr lang="fr-CH" sz="2000" dirty="0" smtClean="0"/>
              <a:t> </a:t>
            </a:r>
            <a:r>
              <a:rPr lang="fr-CH" sz="2000" dirty="0" err="1" smtClean="0"/>
              <a:t>systematic</a:t>
            </a:r>
            <a:r>
              <a:rPr lang="fr-CH" sz="2000" dirty="0" smtClean="0"/>
              <a:t> </a:t>
            </a:r>
            <a:r>
              <a:rPr lang="fr-CH" sz="2000" dirty="0" err="1" smtClean="0"/>
              <a:t>risk</a:t>
            </a:r>
            <a:r>
              <a:rPr lang="fr-CH" sz="2000" dirty="0" smtClean="0"/>
              <a:t> </a:t>
            </a:r>
            <a:r>
              <a:rPr lang="fr-CH" sz="2000" dirty="0" err="1" smtClean="0"/>
              <a:t>factors</a:t>
            </a:r>
            <a:r>
              <a:rPr lang="fr-CH" sz="2000" dirty="0" smtClean="0"/>
              <a:t> (business cycle fluctuations, </a:t>
            </a:r>
            <a:r>
              <a:rPr lang="fr-CH" sz="2000" dirty="0" err="1" smtClean="0"/>
              <a:t>market</a:t>
            </a:r>
            <a:r>
              <a:rPr lang="fr-CH" sz="2000" dirty="0" smtClean="0"/>
              <a:t> and </a:t>
            </a:r>
            <a:r>
              <a:rPr lang="fr-CH" sz="2000" dirty="0" err="1" smtClean="0"/>
              <a:t>funding</a:t>
            </a:r>
            <a:r>
              <a:rPr lang="fr-CH" sz="2000" dirty="0" smtClean="0"/>
              <a:t> </a:t>
            </a:r>
            <a:r>
              <a:rPr lang="fr-CH" sz="2000" dirty="0" err="1" smtClean="0"/>
              <a:t>liquidity</a:t>
            </a:r>
            <a:r>
              <a:rPr lang="fr-CH" sz="2000" dirty="0" smtClean="0"/>
              <a:t> </a:t>
            </a:r>
            <a:r>
              <a:rPr lang="fr-CH" sz="2000" dirty="0" err="1" smtClean="0"/>
              <a:t>shocks</a:t>
            </a:r>
            <a:r>
              <a:rPr lang="fr-CH" sz="2000" dirty="0" smtClean="0"/>
              <a:t>, </a:t>
            </a:r>
            <a:r>
              <a:rPr lang="fr-CH" sz="2000" dirty="0" err="1" smtClean="0"/>
              <a:t>etc</a:t>
            </a:r>
            <a:r>
              <a:rPr lang="fr-CH" sz="2000" dirty="0" smtClean="0"/>
              <a:t>)</a:t>
            </a:r>
          </a:p>
          <a:p>
            <a:pPr lvl="1"/>
            <a:r>
              <a:rPr lang="fr-CH" sz="2000" dirty="0" smtClean="0"/>
              <a:t>How do </a:t>
            </a:r>
            <a:r>
              <a:rPr lang="fr-CH" sz="2000" dirty="0" err="1" smtClean="0"/>
              <a:t>inferred</a:t>
            </a:r>
            <a:r>
              <a:rPr lang="fr-CH" sz="2000" dirty="0" smtClean="0"/>
              <a:t> </a:t>
            </a:r>
            <a:r>
              <a:rPr lang="fr-CH" sz="2000" dirty="0" err="1" smtClean="0"/>
              <a:t>causality</a:t>
            </a:r>
            <a:r>
              <a:rPr lang="fr-CH" sz="2000" dirty="0" smtClean="0"/>
              <a:t> patterns relate to </a:t>
            </a:r>
            <a:r>
              <a:rPr lang="fr-CH" sz="2000" dirty="0" err="1" smtClean="0"/>
              <a:t>industry</a:t>
            </a:r>
            <a:r>
              <a:rPr lang="fr-CH" sz="2000" dirty="0" smtClean="0"/>
              <a:t> </a:t>
            </a:r>
            <a:r>
              <a:rPr lang="fr-CH" sz="2000" dirty="0" err="1" smtClean="0"/>
              <a:t>sectors</a:t>
            </a:r>
            <a:r>
              <a:rPr lang="fr-CH" sz="2000" dirty="0" smtClean="0"/>
              <a:t>, </a:t>
            </a:r>
            <a:r>
              <a:rPr lang="fr-CH" sz="2000" dirty="0" err="1" smtClean="0"/>
              <a:t>financial</a:t>
            </a:r>
            <a:r>
              <a:rPr lang="fr-CH" sz="2000" dirty="0" smtClean="0"/>
              <a:t> size, </a:t>
            </a:r>
            <a:r>
              <a:rPr lang="fr-CH" sz="2000" dirty="0" err="1" smtClean="0"/>
              <a:t>etc</a:t>
            </a:r>
            <a:r>
              <a:rPr lang="fr-CH" sz="2000" dirty="0" smtClean="0"/>
              <a:t>? </a:t>
            </a:r>
            <a:endParaRPr lang="it-CH" sz="2000" dirty="0"/>
          </a:p>
        </p:txBody>
      </p:sp>
    </p:spTree>
    <p:extLst>
      <p:ext uri="{BB962C8B-B14F-4D97-AF65-F5344CB8AC3E}">
        <p14:creationId xmlns:p14="http://schemas.microsoft.com/office/powerpoint/2010/main" val="229500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5-Point Star 98"/>
          <p:cNvSpPr/>
          <p:nvPr/>
        </p:nvSpPr>
        <p:spPr>
          <a:xfrm>
            <a:off x="4709430" y="4797588"/>
            <a:ext cx="212206" cy="265958"/>
          </a:xfrm>
          <a:prstGeom prst="star5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5-Point Star 101"/>
          <p:cNvSpPr/>
          <p:nvPr/>
        </p:nvSpPr>
        <p:spPr>
          <a:xfrm>
            <a:off x="4815533" y="3328880"/>
            <a:ext cx="212206" cy="265958"/>
          </a:xfrm>
          <a:prstGeom prst="star5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5-Point Star 102"/>
          <p:cNvSpPr/>
          <p:nvPr/>
        </p:nvSpPr>
        <p:spPr>
          <a:xfrm>
            <a:off x="5120282" y="3373703"/>
            <a:ext cx="212206" cy="265958"/>
          </a:xfrm>
          <a:prstGeom prst="star5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5-Point Star 103"/>
          <p:cNvSpPr/>
          <p:nvPr/>
        </p:nvSpPr>
        <p:spPr>
          <a:xfrm>
            <a:off x="4654226" y="5168127"/>
            <a:ext cx="212206" cy="265958"/>
          </a:xfrm>
          <a:prstGeom prst="star5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5-Point Star 114"/>
          <p:cNvSpPr/>
          <p:nvPr/>
        </p:nvSpPr>
        <p:spPr>
          <a:xfrm>
            <a:off x="3165992" y="4326936"/>
            <a:ext cx="212206" cy="265958"/>
          </a:xfrm>
          <a:prstGeom prst="star5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5-Point Star 115"/>
          <p:cNvSpPr/>
          <p:nvPr/>
        </p:nvSpPr>
        <p:spPr>
          <a:xfrm>
            <a:off x="5014179" y="4601857"/>
            <a:ext cx="212206" cy="265958"/>
          </a:xfrm>
          <a:prstGeom prst="star5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5-Point Star 116"/>
          <p:cNvSpPr/>
          <p:nvPr/>
        </p:nvSpPr>
        <p:spPr>
          <a:xfrm>
            <a:off x="5115875" y="3714356"/>
            <a:ext cx="212206" cy="265958"/>
          </a:xfrm>
          <a:prstGeom prst="star5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5-Point Star 117"/>
          <p:cNvSpPr/>
          <p:nvPr/>
        </p:nvSpPr>
        <p:spPr>
          <a:xfrm>
            <a:off x="4391622" y="4721414"/>
            <a:ext cx="212206" cy="265958"/>
          </a:xfrm>
          <a:prstGeom prst="star5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5-Point Star 119"/>
          <p:cNvSpPr/>
          <p:nvPr/>
        </p:nvSpPr>
        <p:spPr>
          <a:xfrm>
            <a:off x="3010729" y="4643710"/>
            <a:ext cx="212206" cy="265958"/>
          </a:xfrm>
          <a:prstGeom prst="star5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5-Point Star 121"/>
          <p:cNvSpPr/>
          <p:nvPr/>
        </p:nvSpPr>
        <p:spPr>
          <a:xfrm>
            <a:off x="3559669" y="3491741"/>
            <a:ext cx="212206" cy="265958"/>
          </a:xfrm>
          <a:prstGeom prst="star5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5-Point Star 123"/>
          <p:cNvSpPr/>
          <p:nvPr/>
        </p:nvSpPr>
        <p:spPr>
          <a:xfrm>
            <a:off x="2867214" y="4425574"/>
            <a:ext cx="212206" cy="265958"/>
          </a:xfrm>
          <a:prstGeom prst="star5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5-Point Star 124"/>
          <p:cNvSpPr/>
          <p:nvPr/>
        </p:nvSpPr>
        <p:spPr>
          <a:xfrm>
            <a:off x="4848354" y="5181575"/>
            <a:ext cx="212206" cy="265958"/>
          </a:xfrm>
          <a:prstGeom prst="star5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5-Point Star 110"/>
          <p:cNvSpPr/>
          <p:nvPr/>
        </p:nvSpPr>
        <p:spPr>
          <a:xfrm>
            <a:off x="4778155" y="3887687"/>
            <a:ext cx="212206" cy="265958"/>
          </a:xfrm>
          <a:prstGeom prst="star5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5-Point Star 111"/>
          <p:cNvSpPr/>
          <p:nvPr/>
        </p:nvSpPr>
        <p:spPr>
          <a:xfrm>
            <a:off x="4954457" y="4347868"/>
            <a:ext cx="212206" cy="265958"/>
          </a:xfrm>
          <a:prstGeom prst="star5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5-Point Star 112"/>
          <p:cNvSpPr/>
          <p:nvPr/>
        </p:nvSpPr>
        <p:spPr>
          <a:xfrm>
            <a:off x="4458414" y="4255232"/>
            <a:ext cx="212206" cy="265958"/>
          </a:xfrm>
          <a:prstGeom prst="star5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5-Point Star 113"/>
          <p:cNvSpPr/>
          <p:nvPr/>
        </p:nvSpPr>
        <p:spPr>
          <a:xfrm>
            <a:off x="4341876" y="3765169"/>
            <a:ext cx="212206" cy="265958"/>
          </a:xfrm>
          <a:prstGeom prst="star5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5-Point Star 95"/>
          <p:cNvSpPr/>
          <p:nvPr/>
        </p:nvSpPr>
        <p:spPr>
          <a:xfrm>
            <a:off x="4043056" y="4975390"/>
            <a:ext cx="212206" cy="265958"/>
          </a:xfrm>
          <a:prstGeom prst="star5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5-Point Star 93"/>
          <p:cNvSpPr/>
          <p:nvPr/>
        </p:nvSpPr>
        <p:spPr>
          <a:xfrm>
            <a:off x="3430475" y="4990331"/>
            <a:ext cx="212206" cy="265958"/>
          </a:xfrm>
          <a:prstGeom prst="star5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5-Point Star 92"/>
          <p:cNvSpPr/>
          <p:nvPr/>
        </p:nvSpPr>
        <p:spPr>
          <a:xfrm>
            <a:off x="3322898" y="4703462"/>
            <a:ext cx="212206" cy="265958"/>
          </a:xfrm>
          <a:prstGeom prst="star5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5-Point Star 90"/>
          <p:cNvSpPr/>
          <p:nvPr/>
        </p:nvSpPr>
        <p:spPr>
          <a:xfrm>
            <a:off x="3756187" y="4718403"/>
            <a:ext cx="212206" cy="265958"/>
          </a:xfrm>
          <a:prstGeom prst="star5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5-Point Star 84"/>
          <p:cNvSpPr/>
          <p:nvPr/>
        </p:nvSpPr>
        <p:spPr>
          <a:xfrm>
            <a:off x="4129712" y="4195468"/>
            <a:ext cx="212206" cy="265958"/>
          </a:xfrm>
          <a:prstGeom prst="star5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5-Point Star 80"/>
          <p:cNvSpPr/>
          <p:nvPr/>
        </p:nvSpPr>
        <p:spPr>
          <a:xfrm>
            <a:off x="3875715" y="3807002"/>
            <a:ext cx="212206" cy="265958"/>
          </a:xfrm>
          <a:prstGeom prst="star5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5-Point Star 79"/>
          <p:cNvSpPr/>
          <p:nvPr/>
        </p:nvSpPr>
        <p:spPr>
          <a:xfrm>
            <a:off x="3633669" y="4222360"/>
            <a:ext cx="212206" cy="265958"/>
          </a:xfrm>
          <a:prstGeom prst="star5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5-Point Star 64"/>
          <p:cNvSpPr/>
          <p:nvPr/>
        </p:nvSpPr>
        <p:spPr>
          <a:xfrm>
            <a:off x="3272095" y="3980314"/>
            <a:ext cx="212206" cy="265958"/>
          </a:xfrm>
          <a:prstGeom prst="star5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5-Point Star 73"/>
          <p:cNvSpPr/>
          <p:nvPr/>
        </p:nvSpPr>
        <p:spPr>
          <a:xfrm>
            <a:off x="3260144" y="3609779"/>
            <a:ext cx="212206" cy="265958"/>
          </a:xfrm>
          <a:prstGeom prst="star5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loud 3"/>
          <p:cNvSpPr/>
          <p:nvPr/>
        </p:nvSpPr>
        <p:spPr>
          <a:xfrm>
            <a:off x="2405529" y="3212353"/>
            <a:ext cx="6275295" cy="2390589"/>
          </a:xfrm>
          <a:prstGeom prst="cloud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943435" y="4527151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095835" y="4739315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248235" y="4428544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400635" y="4820000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824978" y="4825981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07316" y="5097909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08416" y="4335908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211335" y="4285086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531988" y="4344851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470416" y="4817018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135734" y="5106869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041155" y="4443485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784177" y="4903675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936577" y="5280190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738458" y="5268240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091958" y="4718403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428583" y="3890677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193564" y="3821951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4858882" y="3977333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352822" y="4069960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4888764" y="3424516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5193564" y="3490260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3334891" y="3708386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3639691" y="3609779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3944491" y="3914579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 flipH="1">
            <a:off x="5245917" y="3439466"/>
            <a:ext cx="352619" cy="2163476"/>
          </a:xfrm>
          <a:prstGeom prst="line">
            <a:avLst/>
          </a:prstGeom>
          <a:ln w="50800">
            <a:solidFill>
              <a:srgbClr val="0000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Oval 126"/>
          <p:cNvSpPr/>
          <p:nvPr/>
        </p:nvSpPr>
        <p:spPr>
          <a:xfrm>
            <a:off x="7123934" y="2551958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5-Point Star 128"/>
          <p:cNvSpPr/>
          <p:nvPr/>
        </p:nvSpPr>
        <p:spPr>
          <a:xfrm>
            <a:off x="7052177" y="2740220"/>
            <a:ext cx="212206" cy="265958"/>
          </a:xfrm>
          <a:prstGeom prst="star5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itle 1"/>
          <p:cNvSpPr txBox="1">
            <a:spLocks/>
          </p:cNvSpPr>
          <p:nvPr/>
        </p:nvSpPr>
        <p:spPr>
          <a:xfrm>
            <a:off x="152400" y="152400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u="sng" dirty="0" smtClean="0"/>
              <a:t>Deterministic </a:t>
            </a:r>
            <a:r>
              <a:rPr lang="en-US" sz="2800" u="sng" dirty="0"/>
              <a:t>(Logic) Causality</a:t>
            </a:r>
          </a:p>
        </p:txBody>
      </p:sp>
      <p:pic>
        <p:nvPicPr>
          <p:cNvPr id="20" name="Obrázek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485" y="2474665"/>
            <a:ext cx="1427225" cy="229292"/>
          </a:xfrm>
          <a:prstGeom prst="rect">
            <a:avLst/>
          </a:prstGeom>
        </p:spPr>
      </p:pic>
      <p:pic>
        <p:nvPicPr>
          <p:cNvPr id="22" name="Obrázek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648" y="2786750"/>
            <a:ext cx="1431904" cy="243330"/>
          </a:xfrm>
          <a:prstGeom prst="rect">
            <a:avLst/>
          </a:prstGeom>
        </p:spPr>
      </p:pic>
      <p:pic>
        <p:nvPicPr>
          <p:cNvPr id="24" name="Obrázek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169" y="4596146"/>
            <a:ext cx="261520" cy="247756"/>
          </a:xfrm>
          <a:prstGeom prst="rect">
            <a:avLst/>
          </a:prstGeom>
        </p:spPr>
      </p:pic>
      <p:pic>
        <p:nvPicPr>
          <p:cNvPr id="25" name="Obrázek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790" y="4215581"/>
            <a:ext cx="757033" cy="261520"/>
          </a:xfrm>
          <a:prstGeom prst="rect">
            <a:avLst/>
          </a:prstGeom>
        </p:spPr>
      </p:pic>
      <p:pic>
        <p:nvPicPr>
          <p:cNvPr id="27" name="Obrázek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645" y="1545386"/>
            <a:ext cx="7905744" cy="699960"/>
          </a:xfrm>
          <a:prstGeom prst="rect">
            <a:avLst/>
          </a:prstGeom>
        </p:spPr>
      </p:pic>
      <p:sp>
        <p:nvSpPr>
          <p:cNvPr id="78" name="TextovéPole 77"/>
          <p:cNvSpPr txBox="1"/>
          <p:nvPr/>
        </p:nvSpPr>
        <p:spPr>
          <a:xfrm>
            <a:off x="226402" y="974109"/>
            <a:ext cx="1283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000" u="sng" dirty="0" err="1" smtClean="0"/>
              <a:t>Definition</a:t>
            </a:r>
            <a:r>
              <a:rPr lang="cs-CZ" sz="2000" u="sng" dirty="0" smtClean="0"/>
              <a:t>:</a:t>
            </a:r>
            <a:endParaRPr lang="cs-CZ" sz="2000" u="sng" dirty="0"/>
          </a:p>
        </p:txBody>
      </p:sp>
      <p:pic>
        <p:nvPicPr>
          <p:cNvPr id="28" name="Obrázek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9997" y="5040117"/>
            <a:ext cx="292826" cy="31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6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fr-CH" sz="2800" u="sng" dirty="0" smtClean="0"/>
              <a:t>Challenges in </a:t>
            </a:r>
            <a:r>
              <a:rPr lang="fr-CH" sz="2800" u="sng" dirty="0" err="1" smtClean="0"/>
              <a:t>understanding</a:t>
            </a:r>
            <a:r>
              <a:rPr lang="fr-CH" sz="2800" u="sng" dirty="0" smtClean="0"/>
              <a:t> </a:t>
            </a:r>
            <a:r>
              <a:rPr lang="fr-CH" sz="2800" u="sng" dirty="0" err="1" smtClean="0"/>
              <a:t>Causality</a:t>
            </a:r>
            <a:r>
              <a:rPr lang="fr-CH" sz="2800" u="sng" dirty="0" smtClean="0"/>
              <a:t> Relations in </a:t>
            </a:r>
            <a:r>
              <a:rPr lang="fr-CH" sz="2800" u="sng" dirty="0" err="1" smtClean="0"/>
              <a:t>Economic</a:t>
            </a:r>
            <a:r>
              <a:rPr lang="fr-CH" sz="2800" u="sng" dirty="0" smtClean="0"/>
              <a:t> System</a:t>
            </a:r>
            <a:endParaRPr lang="it-CH" sz="28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Major conceptual challenges </a:t>
            </a:r>
            <a:r>
              <a:rPr lang="en-US" sz="2000" dirty="0"/>
              <a:t>when inferring causality relations from large </a:t>
            </a:r>
            <a:r>
              <a:rPr lang="en-US" sz="2000" dirty="0" smtClean="0"/>
              <a:t>panels of </a:t>
            </a:r>
            <a:r>
              <a:rPr lang="en-US" sz="2000" dirty="0"/>
              <a:t>economical </a:t>
            </a:r>
            <a:r>
              <a:rPr lang="en-US" sz="2000" dirty="0" smtClean="0"/>
              <a:t>data:</a:t>
            </a:r>
          </a:p>
          <a:p>
            <a:pPr marL="685800" lvl="1"/>
            <a:r>
              <a:rPr lang="en-US" sz="2000" dirty="0" smtClean="0"/>
              <a:t>distinguishing </a:t>
            </a:r>
            <a:r>
              <a:rPr lang="en-US" sz="2000" dirty="0"/>
              <a:t>between the signal and the noise in the data (since we are interested in causality for the signal - and not for the </a:t>
            </a:r>
            <a:r>
              <a:rPr lang="en-US" sz="2000" dirty="0" smtClean="0"/>
              <a:t>noise)</a:t>
            </a:r>
          </a:p>
          <a:p>
            <a:pPr marL="685800" lvl="1"/>
            <a:r>
              <a:rPr lang="en-US" sz="2000" dirty="0" smtClean="0"/>
              <a:t>distinguishing </a:t>
            </a:r>
            <a:r>
              <a:rPr lang="en-US" sz="2000" dirty="0"/>
              <a:t>between simple correlation and </a:t>
            </a:r>
            <a:r>
              <a:rPr lang="en-US" sz="2000" dirty="0" smtClean="0"/>
              <a:t>causality</a:t>
            </a:r>
            <a:endParaRPr lang="fr-CH" sz="2000" dirty="0" smtClean="0"/>
          </a:p>
          <a:p>
            <a:pPr marL="685800" lvl="1"/>
            <a:r>
              <a:rPr lang="fr-CH" sz="2000" dirty="0" err="1" smtClean="0"/>
              <a:t>multiscale</a:t>
            </a:r>
            <a:r>
              <a:rPr lang="fr-CH" sz="2000" dirty="0" smtClean="0"/>
              <a:t> </a:t>
            </a:r>
            <a:r>
              <a:rPr lang="fr-CH" sz="2000" dirty="0"/>
              <a:t>nature of the spatial (</a:t>
            </a:r>
            <a:r>
              <a:rPr lang="fr-CH" sz="2000" dirty="0" err="1"/>
              <a:t>e.g</a:t>
            </a:r>
            <a:r>
              <a:rPr lang="fr-CH" sz="2000" dirty="0"/>
              <a:t>. </a:t>
            </a:r>
            <a:r>
              <a:rPr lang="fr-CH" sz="2000" dirty="0" err="1"/>
              <a:t>regional</a:t>
            </a:r>
            <a:r>
              <a:rPr lang="fr-CH" sz="2000" dirty="0"/>
              <a:t>, </a:t>
            </a:r>
            <a:r>
              <a:rPr lang="fr-CH" sz="2000" dirty="0" err="1"/>
              <a:t>sectorial</a:t>
            </a:r>
            <a:r>
              <a:rPr lang="fr-CH" sz="2000" dirty="0"/>
              <a:t>) and temporal (</a:t>
            </a:r>
            <a:r>
              <a:rPr lang="fr-CH" sz="2000" dirty="0" err="1"/>
              <a:t>e.g</a:t>
            </a:r>
            <a:r>
              <a:rPr lang="fr-CH" sz="2000" dirty="0"/>
              <a:t>. business and </a:t>
            </a:r>
            <a:r>
              <a:rPr lang="fr-CH" sz="2000" dirty="0" err="1"/>
              <a:t>credit</a:t>
            </a:r>
            <a:r>
              <a:rPr lang="fr-CH" sz="2000" dirty="0"/>
              <a:t> cycles) </a:t>
            </a:r>
            <a:r>
              <a:rPr lang="fr-CH" sz="2000" dirty="0" err="1"/>
              <a:t>process</a:t>
            </a:r>
            <a:r>
              <a:rPr lang="fr-CH" sz="2000" dirty="0"/>
              <a:t> </a:t>
            </a:r>
            <a:r>
              <a:rPr lang="fr-CH" sz="2000" dirty="0" err="1"/>
              <a:t>evolution</a:t>
            </a:r>
            <a:endParaRPr lang="fr-CH" sz="2000" dirty="0"/>
          </a:p>
          <a:p>
            <a:pPr marL="685800" lvl="1"/>
            <a:r>
              <a:rPr lang="fr-CH" sz="2000" dirty="0" smtClean="0"/>
              <a:t>influences </a:t>
            </a:r>
            <a:r>
              <a:rPr lang="fr-CH" sz="2000" dirty="0"/>
              <a:t>of </a:t>
            </a:r>
            <a:r>
              <a:rPr lang="fr-CH" sz="2000" dirty="0" err="1"/>
              <a:t>unresolved</a:t>
            </a:r>
            <a:r>
              <a:rPr lang="fr-CH" sz="2000" dirty="0"/>
              <a:t>/latent </a:t>
            </a:r>
            <a:r>
              <a:rPr lang="fr-CH" sz="2000" dirty="0" err="1"/>
              <a:t>scales</a:t>
            </a:r>
            <a:r>
              <a:rPr lang="fr-CH" sz="2000" dirty="0"/>
              <a:t> and </a:t>
            </a:r>
            <a:r>
              <a:rPr lang="fr-CH" sz="2000" dirty="0" err="1" smtClean="0"/>
              <a:t>factors</a:t>
            </a:r>
            <a:endParaRPr lang="fr-CH" sz="2000" dirty="0" smtClean="0"/>
          </a:p>
          <a:p>
            <a:r>
              <a:rPr lang="fr-CH" sz="2000" dirty="0" err="1" smtClean="0"/>
              <a:t>Statistical</a:t>
            </a:r>
            <a:r>
              <a:rPr lang="fr-CH" sz="2000" dirty="0" smtClean="0"/>
              <a:t> </a:t>
            </a:r>
            <a:r>
              <a:rPr lang="fr-CH" sz="2000" dirty="0" err="1" smtClean="0"/>
              <a:t>approach</a:t>
            </a:r>
            <a:r>
              <a:rPr lang="fr-CH" sz="2000" dirty="0" smtClean="0"/>
              <a:t>: Model- or data-</a:t>
            </a:r>
            <a:r>
              <a:rPr lang="fr-CH" sz="2000" dirty="0" err="1" smtClean="0"/>
              <a:t>driven</a:t>
            </a:r>
            <a:r>
              <a:rPr lang="fr-CH" sz="2000" dirty="0" smtClean="0"/>
              <a:t>?</a:t>
            </a:r>
          </a:p>
          <a:p>
            <a:r>
              <a:rPr lang="fr-CH" sz="2000" dirty="0" err="1" smtClean="0"/>
              <a:t>Parameter</a:t>
            </a:r>
            <a:r>
              <a:rPr lang="fr-CH" sz="2000" dirty="0" smtClean="0"/>
              <a:t> estimation and model </a:t>
            </a:r>
            <a:r>
              <a:rPr lang="fr-CH" sz="2000" dirty="0" err="1" smtClean="0"/>
              <a:t>specification</a:t>
            </a:r>
            <a:r>
              <a:rPr lang="fr-CH" sz="2000" dirty="0" smtClean="0"/>
              <a:t> </a:t>
            </a:r>
            <a:r>
              <a:rPr lang="fr-CH" sz="2000" dirty="0" err="1" smtClean="0"/>
              <a:t>errors</a:t>
            </a:r>
            <a:endParaRPr lang="fr-CH" sz="2000" dirty="0" smtClean="0"/>
          </a:p>
          <a:p>
            <a:endParaRPr lang="fr-CH" sz="2000" dirty="0" smtClean="0"/>
          </a:p>
          <a:p>
            <a:pPr marL="0" indent="0">
              <a:buNone/>
            </a:pPr>
            <a:endParaRPr lang="fr-CH" sz="2000" dirty="0" smtClean="0"/>
          </a:p>
          <a:p>
            <a:endParaRPr lang="it-CH" sz="2000" dirty="0"/>
          </a:p>
        </p:txBody>
      </p:sp>
    </p:spTree>
    <p:extLst>
      <p:ext uri="{BB962C8B-B14F-4D97-AF65-F5344CB8AC3E}">
        <p14:creationId xmlns:p14="http://schemas.microsoft.com/office/powerpoint/2010/main" val="183718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Box 20"/>
          <p:cNvSpPr txBox="1">
            <a:spLocks noChangeArrowheads="1"/>
          </p:cNvSpPr>
          <p:nvPr/>
        </p:nvSpPr>
        <p:spPr bwMode="auto">
          <a:xfrm>
            <a:off x="150514" y="1101702"/>
            <a:ext cx="89503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rgbClr val="00749A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rgbClr val="00749A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rgbClr val="00749A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rgbClr val="00749A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rgbClr val="00749A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749A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749A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749A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749A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eaLnBrk="1" hangingPunct="1">
              <a:defRPr/>
            </a:pPr>
            <a:r>
              <a:rPr lang="en-GB" sz="2000" u="sng" dirty="0" smtClean="0">
                <a:solidFill>
                  <a:srgbClr val="000000"/>
                </a:solidFill>
                <a:latin typeface="+mn-lt"/>
                <a:cs typeface="Times New Roman" charset="0"/>
              </a:rPr>
              <a:t>Main idea:</a:t>
            </a:r>
            <a:endParaRPr lang="en-GB" sz="2000" dirty="0" smtClean="0">
              <a:solidFill>
                <a:srgbClr val="000000"/>
              </a:solidFill>
              <a:latin typeface="+mn-lt"/>
              <a:ea typeface="Times New Roman" charset="0"/>
              <a:cs typeface="Times New Roman"/>
            </a:endParaRPr>
          </a:p>
        </p:txBody>
      </p:sp>
      <p:sp>
        <p:nvSpPr>
          <p:cNvPr id="93" name="Right Arrow 92"/>
          <p:cNvSpPr/>
          <p:nvPr/>
        </p:nvSpPr>
        <p:spPr>
          <a:xfrm rot="5400000">
            <a:off x="4097204" y="2764950"/>
            <a:ext cx="667478" cy="389467"/>
          </a:xfrm>
          <a:prstGeom prst="rightArrow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932" y="4879643"/>
            <a:ext cx="1934633" cy="14574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6812" y="6231468"/>
            <a:ext cx="1738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Sir Clive Granger </a:t>
            </a:r>
          </a:p>
          <a:p>
            <a:pPr algn="ctr"/>
            <a:r>
              <a:rPr lang="en-US" dirty="0" smtClean="0"/>
              <a:t>(1934-2009)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0266" y="4639743"/>
            <a:ext cx="55710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“…in recognition that he and his co-winner, Robert F. Engle, had made contributions to the analysis of time series data that </a:t>
            </a:r>
            <a:r>
              <a:rPr lang="en-US" b="1" i="1" dirty="0" smtClean="0">
                <a:latin typeface="Times New Roman"/>
                <a:cs typeface="Times New Roman"/>
              </a:rPr>
              <a:t>had changed fundamentally the way in which economists </a:t>
            </a:r>
            <a:r>
              <a:rPr lang="en-US" b="1" i="1" dirty="0" err="1" smtClean="0">
                <a:latin typeface="Times New Roman"/>
                <a:cs typeface="Times New Roman"/>
              </a:rPr>
              <a:t>analyse</a:t>
            </a:r>
            <a:r>
              <a:rPr lang="en-US" b="1" i="1" dirty="0" smtClean="0">
                <a:latin typeface="Times New Roman"/>
                <a:cs typeface="Times New Roman"/>
              </a:rPr>
              <a:t> financial and macroeconomic data</a:t>
            </a:r>
            <a:r>
              <a:rPr lang="en-US" i="1" dirty="0" smtClean="0">
                <a:latin typeface="Times New Roman"/>
                <a:cs typeface="Times New Roman"/>
              </a:rPr>
              <a:t>.”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4256" y="6194739"/>
            <a:ext cx="568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Granger, C. W. J. (1969). "Investigating causal relations by econometric models and cross-spectral methods". </a:t>
            </a:r>
            <a:r>
              <a:rPr lang="en-US" sz="1400" i="1" dirty="0" err="1" smtClean="0"/>
              <a:t>Econometrica</a:t>
            </a:r>
            <a:r>
              <a:rPr lang="en-US" sz="1400" i="1" dirty="0" smtClean="0"/>
              <a:t> 37 (3): 424–438</a:t>
            </a:r>
            <a:endParaRPr lang="en-US" sz="1400" i="1" dirty="0"/>
          </a:p>
        </p:txBody>
      </p:sp>
      <p:sp>
        <p:nvSpPr>
          <p:cNvPr id="9" name="Rectangle 8"/>
          <p:cNvSpPr/>
          <p:nvPr/>
        </p:nvSpPr>
        <p:spPr>
          <a:xfrm rot="5400000">
            <a:off x="7847131" y="5398710"/>
            <a:ext cx="17949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 smtClean="0">
                <a:latin typeface="Times New Roman"/>
                <a:cs typeface="Times New Roman"/>
              </a:rPr>
              <a:t>Figure from </a:t>
            </a:r>
            <a:r>
              <a:rPr lang="en-US" sz="1200" i="1" dirty="0" err="1" smtClean="0">
                <a:solidFill>
                  <a:srgbClr val="0000FF"/>
                </a:solidFill>
                <a:latin typeface="Times New Roman"/>
                <a:cs typeface="Times New Roman"/>
              </a:rPr>
              <a:t>wikipedia.org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52400" y="152400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u="sng" dirty="0"/>
              <a:t>Standard Causality Inference: Granger Causality</a:t>
            </a:r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941" y="1170839"/>
            <a:ext cx="5526538" cy="286321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3755" y="1648874"/>
            <a:ext cx="3257578" cy="405171"/>
          </a:xfrm>
          <a:prstGeom prst="rect">
            <a:avLst/>
          </a:prstGeom>
        </p:spPr>
      </p:pic>
      <p:pic>
        <p:nvPicPr>
          <p:cNvPr id="11" name="Obrázek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7650" y="3365692"/>
            <a:ext cx="4729162" cy="312916"/>
          </a:xfrm>
          <a:prstGeom prst="rect">
            <a:avLst/>
          </a:prstGeom>
        </p:spPr>
      </p:pic>
      <p:sp>
        <p:nvSpPr>
          <p:cNvPr id="15" name="TextBox 20"/>
          <p:cNvSpPr txBox="1">
            <a:spLocks noChangeArrowheads="1"/>
          </p:cNvSpPr>
          <p:nvPr/>
        </p:nvSpPr>
        <p:spPr bwMode="auto">
          <a:xfrm>
            <a:off x="150514" y="4161965"/>
            <a:ext cx="64674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rgbClr val="00749A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rgbClr val="00749A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rgbClr val="00749A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rgbClr val="00749A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rgbClr val="00749A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749A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749A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749A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749A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GB" sz="2000" dirty="0" smtClean="0">
                <a:solidFill>
                  <a:srgbClr val="000000"/>
                </a:solidFill>
                <a:latin typeface="+mn-lt"/>
                <a:ea typeface="Times New Roman" charset="0"/>
                <a:cs typeface="Times New Roman"/>
              </a:rPr>
              <a:t>Nobel Prize in Economics in 2003 to C. Granger and R. Engle:</a:t>
            </a:r>
          </a:p>
        </p:txBody>
      </p:sp>
      <p:pic>
        <p:nvPicPr>
          <p:cNvPr id="12" name="Obrázek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416" y="2250412"/>
            <a:ext cx="7339544" cy="27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5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5-Point Star 98"/>
          <p:cNvSpPr/>
          <p:nvPr/>
        </p:nvSpPr>
        <p:spPr>
          <a:xfrm>
            <a:off x="4440492" y="5006762"/>
            <a:ext cx="212206" cy="265958"/>
          </a:xfrm>
          <a:prstGeom prst="star5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5-Point Star 101"/>
          <p:cNvSpPr/>
          <p:nvPr/>
        </p:nvSpPr>
        <p:spPr>
          <a:xfrm>
            <a:off x="4740828" y="3448408"/>
            <a:ext cx="212206" cy="265958"/>
          </a:xfrm>
          <a:prstGeom prst="star5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5-Point Star 114"/>
          <p:cNvSpPr/>
          <p:nvPr/>
        </p:nvSpPr>
        <p:spPr>
          <a:xfrm>
            <a:off x="3270579" y="4341877"/>
            <a:ext cx="212206" cy="265958"/>
          </a:xfrm>
          <a:prstGeom prst="star5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5-Point Star 115"/>
          <p:cNvSpPr/>
          <p:nvPr/>
        </p:nvSpPr>
        <p:spPr>
          <a:xfrm>
            <a:off x="5163589" y="4332919"/>
            <a:ext cx="212206" cy="265958"/>
          </a:xfrm>
          <a:prstGeom prst="star5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5-Point Star 116"/>
          <p:cNvSpPr/>
          <p:nvPr/>
        </p:nvSpPr>
        <p:spPr>
          <a:xfrm>
            <a:off x="5115875" y="3818943"/>
            <a:ext cx="212206" cy="265958"/>
          </a:xfrm>
          <a:prstGeom prst="star5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5-Point Star 117"/>
          <p:cNvSpPr/>
          <p:nvPr/>
        </p:nvSpPr>
        <p:spPr>
          <a:xfrm>
            <a:off x="4541032" y="4586945"/>
            <a:ext cx="212206" cy="265958"/>
          </a:xfrm>
          <a:prstGeom prst="star5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5-Point Star 119"/>
          <p:cNvSpPr/>
          <p:nvPr/>
        </p:nvSpPr>
        <p:spPr>
          <a:xfrm>
            <a:off x="2980847" y="4748297"/>
            <a:ext cx="212206" cy="265958"/>
          </a:xfrm>
          <a:prstGeom prst="star5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5-Point Star 121"/>
          <p:cNvSpPr/>
          <p:nvPr/>
        </p:nvSpPr>
        <p:spPr>
          <a:xfrm>
            <a:off x="3798725" y="3491741"/>
            <a:ext cx="212206" cy="265958"/>
          </a:xfrm>
          <a:prstGeom prst="star5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5-Point Star 123"/>
          <p:cNvSpPr/>
          <p:nvPr/>
        </p:nvSpPr>
        <p:spPr>
          <a:xfrm>
            <a:off x="2747686" y="4246282"/>
            <a:ext cx="212206" cy="265958"/>
          </a:xfrm>
          <a:prstGeom prst="star5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5-Point Star 124"/>
          <p:cNvSpPr/>
          <p:nvPr/>
        </p:nvSpPr>
        <p:spPr>
          <a:xfrm>
            <a:off x="4893177" y="5002283"/>
            <a:ext cx="212206" cy="265958"/>
          </a:xfrm>
          <a:prstGeom prst="star5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5-Point Star 110"/>
          <p:cNvSpPr/>
          <p:nvPr/>
        </p:nvSpPr>
        <p:spPr>
          <a:xfrm>
            <a:off x="4778155" y="4111802"/>
            <a:ext cx="212206" cy="265958"/>
          </a:xfrm>
          <a:prstGeom prst="star5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5-Point Star 113"/>
          <p:cNvSpPr/>
          <p:nvPr/>
        </p:nvSpPr>
        <p:spPr>
          <a:xfrm>
            <a:off x="4491286" y="3765169"/>
            <a:ext cx="212206" cy="265958"/>
          </a:xfrm>
          <a:prstGeom prst="star5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5-Point Star 95"/>
          <p:cNvSpPr/>
          <p:nvPr/>
        </p:nvSpPr>
        <p:spPr>
          <a:xfrm>
            <a:off x="4043056" y="4796098"/>
            <a:ext cx="212206" cy="265958"/>
          </a:xfrm>
          <a:prstGeom prst="star5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5-Point Star 93"/>
          <p:cNvSpPr/>
          <p:nvPr/>
        </p:nvSpPr>
        <p:spPr>
          <a:xfrm>
            <a:off x="3579885" y="5005272"/>
            <a:ext cx="212206" cy="265958"/>
          </a:xfrm>
          <a:prstGeom prst="star5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5-Point Star 92"/>
          <p:cNvSpPr/>
          <p:nvPr/>
        </p:nvSpPr>
        <p:spPr>
          <a:xfrm>
            <a:off x="3427485" y="4658639"/>
            <a:ext cx="212206" cy="265958"/>
          </a:xfrm>
          <a:prstGeom prst="star5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5-Point Star 84"/>
          <p:cNvSpPr/>
          <p:nvPr/>
        </p:nvSpPr>
        <p:spPr>
          <a:xfrm>
            <a:off x="4099830" y="3911589"/>
            <a:ext cx="212206" cy="265958"/>
          </a:xfrm>
          <a:prstGeom prst="star5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5-Point Star 79"/>
          <p:cNvSpPr/>
          <p:nvPr/>
        </p:nvSpPr>
        <p:spPr>
          <a:xfrm>
            <a:off x="3783079" y="4102832"/>
            <a:ext cx="212206" cy="265958"/>
          </a:xfrm>
          <a:prstGeom prst="star5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5-Point Star 64"/>
          <p:cNvSpPr/>
          <p:nvPr/>
        </p:nvSpPr>
        <p:spPr>
          <a:xfrm>
            <a:off x="3376682" y="4040078"/>
            <a:ext cx="212206" cy="265958"/>
          </a:xfrm>
          <a:prstGeom prst="star5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5-Point Star 73"/>
          <p:cNvSpPr/>
          <p:nvPr/>
        </p:nvSpPr>
        <p:spPr>
          <a:xfrm>
            <a:off x="3394613" y="3669543"/>
            <a:ext cx="212206" cy="265958"/>
          </a:xfrm>
          <a:prstGeom prst="star5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loud 3"/>
          <p:cNvSpPr/>
          <p:nvPr/>
        </p:nvSpPr>
        <p:spPr>
          <a:xfrm>
            <a:off x="2348777" y="3230620"/>
            <a:ext cx="6275295" cy="2390589"/>
          </a:xfrm>
          <a:prstGeom prst="cloud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943435" y="4527151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095835" y="4739315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248235" y="4428544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400635" y="4820000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824978" y="4825981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07316" y="5097909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08416" y="4335908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211335" y="4285086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531988" y="4344851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470416" y="4817018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135734" y="5106869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041155" y="4443485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784177" y="4903675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936577" y="5280190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738458" y="5268240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091958" y="4718403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428583" y="3890677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193564" y="3821951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4858882" y="3977333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352822" y="4069960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4888764" y="3424516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5193564" y="3490260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3334891" y="3708386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3639691" y="3609779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3944491" y="3914579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8009357" y="4930567"/>
            <a:ext cx="395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Y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 flipH="1">
            <a:off x="5245917" y="3439466"/>
            <a:ext cx="352619" cy="2163476"/>
          </a:xfrm>
          <a:prstGeom prst="line">
            <a:avLst/>
          </a:prstGeom>
          <a:ln w="50800">
            <a:solidFill>
              <a:srgbClr val="0000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Oval 126"/>
          <p:cNvSpPr/>
          <p:nvPr/>
        </p:nvSpPr>
        <p:spPr>
          <a:xfrm>
            <a:off x="7123934" y="2551958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5-Point Star 128"/>
          <p:cNvSpPr/>
          <p:nvPr/>
        </p:nvSpPr>
        <p:spPr>
          <a:xfrm>
            <a:off x="7052177" y="2740220"/>
            <a:ext cx="212206" cy="265958"/>
          </a:xfrm>
          <a:prstGeom prst="star5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653736" y="4040078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6110936" y="4332927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6654792" y="4820008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5701558" y="4987349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6167723" y="5017232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6869283" y="4225351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7186688" y="4422573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7339088" y="4978380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7552344" y="3765168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7997388" y="3887659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8256469" y="4419591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6269316" y="3789080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6699615" y="3875736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7526168" y="3409548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5958545" y="3421534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7034297" y="3388663"/>
            <a:ext cx="52353" cy="74706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Arrow Connector 118"/>
          <p:cNvCxnSpPr/>
          <p:nvPr/>
        </p:nvCxnSpPr>
        <p:spPr>
          <a:xfrm flipH="1" flipV="1">
            <a:off x="7134807" y="5437989"/>
            <a:ext cx="165015" cy="636492"/>
          </a:xfrm>
          <a:prstGeom prst="straightConnector1">
            <a:avLst/>
          </a:prstGeom>
          <a:ln w="127000" cmpd="sng">
            <a:solidFill>
              <a:srgbClr val="3366FF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3352822" y="5527962"/>
            <a:ext cx="29882" cy="679748"/>
          </a:xfrm>
          <a:prstGeom prst="straightConnector1">
            <a:avLst/>
          </a:prstGeom>
          <a:ln w="127000" cmpd="sng">
            <a:solidFill>
              <a:srgbClr val="3366FF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itle 1"/>
          <p:cNvSpPr txBox="1">
            <a:spLocks/>
          </p:cNvSpPr>
          <p:nvPr/>
        </p:nvSpPr>
        <p:spPr>
          <a:xfrm>
            <a:off x="152400" y="152400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cs-CZ" sz="2800" u="sng" dirty="0" err="1"/>
              <a:t>Probabilistic</a:t>
            </a:r>
            <a:r>
              <a:rPr lang="cs-CZ" sz="2800" u="sng" dirty="0"/>
              <a:t> (</a:t>
            </a:r>
            <a:r>
              <a:rPr lang="cs-CZ" sz="2800" u="sng" dirty="0" err="1"/>
              <a:t>Bayesian</a:t>
            </a:r>
            <a:r>
              <a:rPr lang="cs-CZ" sz="2800" u="sng" dirty="0"/>
              <a:t>) </a:t>
            </a:r>
            <a:r>
              <a:rPr lang="cs-CZ" sz="2800" u="sng" dirty="0" err="1"/>
              <a:t>Causality</a:t>
            </a:r>
            <a:endParaRPr lang="cs-CZ" sz="2800" u="sng" dirty="0"/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20" y="913007"/>
            <a:ext cx="3365747" cy="368421"/>
          </a:xfrm>
          <a:prstGeom prst="rect">
            <a:avLst/>
          </a:prstGeom>
        </p:spPr>
      </p:pic>
      <p:pic>
        <p:nvPicPr>
          <p:cNvPr id="3" name="Obráze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47" y="2365275"/>
            <a:ext cx="5813563" cy="368421"/>
          </a:xfrm>
          <a:prstGeom prst="rect">
            <a:avLst/>
          </a:prstGeom>
        </p:spPr>
      </p:pic>
      <p:pic>
        <p:nvPicPr>
          <p:cNvPr id="10" name="Obrázek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0399" y="1893108"/>
            <a:ext cx="1698483" cy="330955"/>
          </a:xfrm>
          <a:prstGeom prst="rect">
            <a:avLst/>
          </a:prstGeom>
        </p:spPr>
      </p:pic>
      <p:pic>
        <p:nvPicPr>
          <p:cNvPr id="82" name="Obrázek 8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2485" y="2474665"/>
            <a:ext cx="1427225" cy="229292"/>
          </a:xfrm>
          <a:prstGeom prst="rect">
            <a:avLst/>
          </a:prstGeom>
        </p:spPr>
      </p:pic>
      <p:pic>
        <p:nvPicPr>
          <p:cNvPr id="87" name="Obrázek 8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4648" y="2786750"/>
            <a:ext cx="1431904" cy="243330"/>
          </a:xfrm>
          <a:prstGeom prst="rect">
            <a:avLst/>
          </a:prstGeom>
        </p:spPr>
      </p:pic>
      <p:pic>
        <p:nvPicPr>
          <p:cNvPr id="89" name="Obrázek 8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15341" y="4481037"/>
            <a:ext cx="261520" cy="247756"/>
          </a:xfrm>
          <a:prstGeom prst="rect">
            <a:avLst/>
          </a:prstGeom>
        </p:spPr>
      </p:pic>
      <p:pic>
        <p:nvPicPr>
          <p:cNvPr id="91" name="Obrázek 9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1659" y="4026027"/>
            <a:ext cx="757033" cy="261520"/>
          </a:xfrm>
          <a:prstGeom prst="rect">
            <a:avLst/>
          </a:prstGeom>
        </p:spPr>
      </p:pic>
      <p:pic>
        <p:nvPicPr>
          <p:cNvPr id="103" name="Obrázek 10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19997" y="5040117"/>
            <a:ext cx="292826" cy="314926"/>
          </a:xfrm>
          <a:prstGeom prst="rect">
            <a:avLst/>
          </a:prstGeom>
        </p:spPr>
      </p:pic>
      <p:pic>
        <p:nvPicPr>
          <p:cNvPr id="14" name="Obrázek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84033" y="6207710"/>
            <a:ext cx="2597967" cy="347253"/>
          </a:xfrm>
          <a:prstGeom prst="rect">
            <a:avLst/>
          </a:prstGeom>
        </p:spPr>
      </p:pic>
      <p:pic>
        <p:nvPicPr>
          <p:cNvPr id="15" name="Obrázek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33651" y="6302178"/>
            <a:ext cx="1466179" cy="340822"/>
          </a:xfrm>
          <a:prstGeom prst="rect">
            <a:avLst/>
          </a:prstGeom>
        </p:spPr>
      </p:pic>
      <p:pic>
        <p:nvPicPr>
          <p:cNvPr id="22" name="Obrázek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43830" y="1462670"/>
            <a:ext cx="5080856" cy="34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0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2400" y="152400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cs-CZ" sz="2800" u="sng" dirty="0" err="1"/>
              <a:t>Probabilistic</a:t>
            </a:r>
            <a:r>
              <a:rPr lang="cs-CZ" sz="2800" u="sng" dirty="0"/>
              <a:t> (</a:t>
            </a:r>
            <a:r>
              <a:rPr lang="cs-CZ" sz="2800" u="sng" dirty="0" err="1"/>
              <a:t>Bayesian</a:t>
            </a:r>
            <a:r>
              <a:rPr lang="cs-CZ" sz="2800" u="sng" dirty="0"/>
              <a:t>) </a:t>
            </a:r>
            <a:r>
              <a:rPr lang="cs-CZ" sz="2800" u="sng" dirty="0" err="1"/>
              <a:t>Causality</a:t>
            </a:r>
            <a:endParaRPr lang="cs-CZ" sz="2800" u="sng" dirty="0"/>
          </a:p>
        </p:txBody>
      </p:sp>
      <p:pic>
        <p:nvPicPr>
          <p:cNvPr id="6" name="Obráze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449" y="1438024"/>
            <a:ext cx="5874863" cy="412828"/>
          </a:xfrm>
          <a:prstGeom prst="rect">
            <a:avLst/>
          </a:prstGeom>
        </p:spPr>
      </p:pic>
      <p:pic>
        <p:nvPicPr>
          <p:cNvPr id="10" name="Obráze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01" y="2466213"/>
            <a:ext cx="8574124" cy="323911"/>
          </a:xfrm>
          <a:prstGeom prst="rect">
            <a:avLst/>
          </a:prstGeom>
        </p:spPr>
      </p:pic>
      <p:pic>
        <p:nvPicPr>
          <p:cNvPr id="11" name="Obráze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01" y="3381361"/>
            <a:ext cx="6008238" cy="311209"/>
          </a:xfrm>
          <a:prstGeom prst="rect">
            <a:avLst/>
          </a:prstGeom>
        </p:spPr>
      </p:pic>
      <p:pic>
        <p:nvPicPr>
          <p:cNvPr id="12" name="Obrázek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820" y="913007"/>
            <a:ext cx="3365747" cy="368421"/>
          </a:xfrm>
          <a:prstGeom prst="rect">
            <a:avLst/>
          </a:prstGeom>
        </p:spPr>
      </p:pic>
      <p:sp>
        <p:nvSpPr>
          <p:cNvPr id="9" name="TextBox 5"/>
          <p:cNvSpPr txBox="1"/>
          <p:nvPr/>
        </p:nvSpPr>
        <p:spPr>
          <a:xfrm>
            <a:off x="198473" y="5796002"/>
            <a:ext cx="8806838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 smtClean="0"/>
              <a:t>Gerber, S. and Horenko,</a:t>
            </a:r>
            <a:r>
              <a:rPr lang="cs-CZ" sz="2000" i="1" dirty="0" smtClean="0"/>
              <a:t> I.:</a:t>
            </a:r>
            <a:r>
              <a:rPr lang="en-US" sz="2000" i="1" dirty="0" smtClean="0"/>
              <a:t> </a:t>
            </a:r>
            <a:r>
              <a:rPr lang="en-US" sz="2000" dirty="0" smtClean="0"/>
              <a:t>On Inference of Causality for Discrete State Models in a </a:t>
            </a:r>
            <a:r>
              <a:rPr lang="en-US" sz="2000" dirty="0" err="1" smtClean="0"/>
              <a:t>Multiscale</a:t>
            </a:r>
            <a:r>
              <a:rPr lang="en-US" sz="2000" dirty="0" smtClean="0"/>
              <a:t> Context</a:t>
            </a:r>
            <a:r>
              <a:rPr lang="cs-CZ" sz="2000" i="1" dirty="0" smtClean="0"/>
              <a:t>,</a:t>
            </a:r>
            <a:r>
              <a:rPr lang="en-US" sz="2000" i="1" dirty="0"/>
              <a:t> </a:t>
            </a:r>
            <a:r>
              <a:rPr lang="en-US" sz="2000" i="1" dirty="0" smtClean="0"/>
              <a:t>PNAS, 111(41), 14651-14656 (2014)</a:t>
            </a:r>
            <a:endParaRPr lang="en-US" sz="2000" i="1" dirty="0"/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7064" y="1874976"/>
            <a:ext cx="3634930" cy="35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07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563562"/>
          </a:xfrm>
        </p:spPr>
        <p:txBody>
          <a:bodyPr>
            <a:normAutofit/>
          </a:bodyPr>
          <a:lstStyle/>
          <a:p>
            <a:pPr algn="l"/>
            <a:r>
              <a:rPr lang="cs-CZ" sz="2800" u="sng" dirty="0" err="1" smtClean="0"/>
              <a:t>Statistical</a:t>
            </a:r>
            <a:r>
              <a:rPr lang="cs-CZ" sz="2800" u="sng" dirty="0" smtClean="0"/>
              <a:t> </a:t>
            </a:r>
            <a:r>
              <a:rPr lang="cs-CZ" sz="2800" u="sng" dirty="0" err="1" smtClean="0"/>
              <a:t>problem</a:t>
            </a:r>
            <a:endParaRPr lang="cs-CZ" sz="2800" u="sng" dirty="0"/>
          </a:p>
        </p:txBody>
      </p:sp>
      <p:pic>
        <p:nvPicPr>
          <p:cNvPr id="11" name="Obrázek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68" y="2301244"/>
            <a:ext cx="2543372" cy="370394"/>
          </a:xfrm>
          <a:prstGeom prst="rect">
            <a:avLst/>
          </a:prstGeom>
        </p:spPr>
      </p:pic>
      <p:pic>
        <p:nvPicPr>
          <p:cNvPr id="12" name="Obrázek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768" y="2872617"/>
            <a:ext cx="5819301" cy="428011"/>
          </a:xfrm>
          <a:prstGeom prst="rect">
            <a:avLst/>
          </a:prstGeom>
        </p:spPr>
      </p:pic>
      <p:pic>
        <p:nvPicPr>
          <p:cNvPr id="16" name="Obrázek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61" y="3817519"/>
            <a:ext cx="3893253" cy="362163"/>
          </a:xfrm>
          <a:prstGeom prst="rect">
            <a:avLst/>
          </a:prstGeom>
        </p:spPr>
      </p:pic>
      <p:pic>
        <p:nvPicPr>
          <p:cNvPr id="17" name="Obrázek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0207" y="4188155"/>
            <a:ext cx="2493986" cy="798405"/>
          </a:xfrm>
          <a:prstGeom prst="rect">
            <a:avLst/>
          </a:prstGeom>
        </p:spPr>
      </p:pic>
      <p:pic>
        <p:nvPicPr>
          <p:cNvPr id="18" name="Obrázek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085" y="5055490"/>
            <a:ext cx="1135875" cy="321008"/>
          </a:xfrm>
          <a:prstGeom prst="rect">
            <a:avLst/>
          </a:prstGeom>
        </p:spPr>
      </p:pic>
      <p:pic>
        <p:nvPicPr>
          <p:cNvPr id="19" name="Obrázek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073" y="5376498"/>
            <a:ext cx="2625682" cy="386856"/>
          </a:xfrm>
          <a:prstGeom prst="rect">
            <a:avLst/>
          </a:prstGeom>
        </p:spPr>
      </p:pic>
      <p:pic>
        <p:nvPicPr>
          <p:cNvPr id="2" name="Obrázek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12" y="954445"/>
            <a:ext cx="2611109" cy="334457"/>
          </a:xfrm>
          <a:prstGeom prst="rect">
            <a:avLst/>
          </a:prstGeom>
        </p:spPr>
      </p:pic>
      <p:pic>
        <p:nvPicPr>
          <p:cNvPr id="3" name="Obrázek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268" y="1403115"/>
            <a:ext cx="4881894" cy="38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1,7361"/>
  <p:tag name="ORIGINALWIDTH" val="1808,774"/>
  <p:tag name="LATEXADDIN" val="\documentclass{article}&#10;\usepackage{amsmath}&#10;\pagestyle{empty}&#10;\begin{document}&#10;&#10;$\alpha_k$ - Barzilai-Borwein step-length&#10;&#10;&#10;\end{document}"/>
  <p:tag name="IGUANATEXSIZE" val="20"/>
  <p:tag name="IGUANATEXCURSOR" val="122"/>
  <p:tag name="TRANSPARENCY" val="True"/>
  <p:tag name="FILENAME" val=""/>
  <p:tag name="INPUTTYPE" val="0"/>
  <p:tag name="LATEXENGINEID" val="0"/>
  <p:tag name="TEMPFOLDER" val="c:\temp\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,4844"/>
  <p:tag name="ORIGINALWIDTH" val="1337,083"/>
  <p:tag name="LATEXADDIN" val="\documentclass{article}&#10;\usepackage{amsmath}&#10;\pagestyle{empty}&#10;\begin{document}&#10;&#10;find $\beta_k \in (0,1]$ such that&#10;&#10;&#10;\end{document}"/>
  <p:tag name="IGUANATEXSIZE" val="20"/>
  <p:tag name="IGUANATEXCURSOR" val="115"/>
  <p:tag name="TRANSPARENCY" val="True"/>
  <p:tag name="FILENAME" val=""/>
  <p:tag name="INPUTTYPE" val="0"/>
  <p:tag name="LATEXENGINEID" val="0"/>
  <p:tag name="TEMPFOLDER" val="c:\temp\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DFG-Pr_sentation">
  <a:themeElements>
    <a:clrScheme name="DFG-Pr_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FG-Pr_sentation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28" tIns="45715" rIns="91428" bIns="45715" numCol="1" anchor="t" anchorCtr="0" compatLnSpc="1">
        <a:prstTxWarp prst="textNoShape">
          <a:avLst/>
        </a:prstTxWarp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00749A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28" tIns="45715" rIns="91428" bIns="45715" numCol="1" anchor="t" anchorCtr="0" compatLnSpc="1">
        <a:prstTxWarp prst="textNoShape">
          <a:avLst/>
        </a:prstTxWarp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00749A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FG-Pr_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FG-Pr_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FG-Pr_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FG-Pr_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FG-Pr_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FG-Pr_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FG-Pr_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FG-Pr_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FG-Pr_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FG-Pr_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FG-Pr_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FG-Pr_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2266</TotalTime>
  <Words>949</Words>
  <Application>Microsoft Office PowerPoint</Application>
  <PresentationFormat>Předvádění na obrazovce (4:3)</PresentationFormat>
  <Paragraphs>115</Paragraphs>
  <Slides>24</Slides>
  <Notes>2</Notes>
  <HiddenSlides>0</HiddenSlides>
  <MMClips>0</MMClips>
  <ScaleCrop>false</ScaleCrop>
  <HeadingPairs>
    <vt:vector size="6" baseType="variant">
      <vt:variant>
        <vt:lpstr>Použitá písma</vt:lpstr>
      </vt:variant>
      <vt:variant>
        <vt:i4>7</vt:i4>
      </vt:variant>
      <vt:variant>
        <vt:lpstr>Motiv</vt:lpstr>
      </vt:variant>
      <vt:variant>
        <vt:i4>4</vt:i4>
      </vt:variant>
      <vt:variant>
        <vt:lpstr>Nadpisy snímků</vt:lpstr>
      </vt:variant>
      <vt:variant>
        <vt:i4>24</vt:i4>
      </vt:variant>
    </vt:vector>
  </HeadingPairs>
  <TitlesOfParts>
    <vt:vector size="35" baseType="lpstr">
      <vt:lpstr>ＭＳ Ｐゴシック</vt:lpstr>
      <vt:lpstr>ＭＳ Ｐゴシック</vt:lpstr>
      <vt:lpstr>Arial</vt:lpstr>
      <vt:lpstr>Calibri</vt:lpstr>
      <vt:lpstr>Times New Roman</vt:lpstr>
      <vt:lpstr>Trebuchet MS</vt:lpstr>
      <vt:lpstr>Wingdings</vt:lpstr>
      <vt:lpstr>Office Theme</vt:lpstr>
      <vt:lpstr>DFG-Pr_sentation</vt:lpstr>
      <vt:lpstr>Motiv sady Office</vt:lpstr>
      <vt:lpstr>6_Office Theme</vt:lpstr>
      <vt:lpstr>Causality Inference  in a nonstationary and nonhomogenous framework (PASC Exploratory Project)</vt:lpstr>
      <vt:lpstr>Project goals</vt:lpstr>
      <vt:lpstr>Project contributions</vt:lpstr>
      <vt:lpstr>Prezentace aplikace PowerPoint</vt:lpstr>
      <vt:lpstr>Challenges in understanding Causality Relations in Economic System</vt:lpstr>
      <vt:lpstr>Prezentace aplikace PowerPoint</vt:lpstr>
      <vt:lpstr>Prezentace aplikace PowerPoint</vt:lpstr>
      <vt:lpstr>Prezentace aplikace PowerPoint</vt:lpstr>
      <vt:lpstr>Statistical problem</vt:lpstr>
      <vt:lpstr>From nonstationary models to clustering</vt:lpstr>
      <vt:lpstr>From nonstationary models to clustering</vt:lpstr>
      <vt:lpstr>From nonstationary models to clustering</vt:lpstr>
      <vt:lpstr>Prezentace aplikace PowerPoint</vt:lpstr>
      <vt:lpstr>Solving the problem</vt:lpstr>
      <vt:lpstr>Solving the problem</vt:lpstr>
      <vt:lpstr>Solving the problem</vt:lpstr>
      <vt:lpstr>Solving the problem</vt:lpstr>
      <vt:lpstr>About the new library</vt:lpstr>
      <vt:lpstr>Preliminary results - "Kmeans" problem</vt:lpstr>
      <vt:lpstr>Preliminary results - "Kmeans" problem</vt:lpstr>
      <vt:lpstr>Preliminary results - "Kmeans" problem</vt:lpstr>
      <vt:lpstr>Spectral Projected Gradient method for QP</vt:lpstr>
      <vt:lpstr>Feasible set - separable simplexes</vt:lpstr>
      <vt:lpstr>Thank you for your attention!</vt:lpstr>
    </vt:vector>
  </TitlesOfParts>
  <Company>Z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Illia Horenko</dc:creator>
  <cp:lastModifiedBy>Luki</cp:lastModifiedBy>
  <cp:revision>105</cp:revision>
  <dcterms:created xsi:type="dcterms:W3CDTF">2015-11-24T14:09:15Z</dcterms:created>
  <dcterms:modified xsi:type="dcterms:W3CDTF">2016-06-08T14:01:03Z</dcterms:modified>
</cp:coreProperties>
</file>